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89" r:id="rId8"/>
    <p:sldId id="263" r:id="rId9"/>
    <p:sldId id="264" r:id="rId10"/>
    <p:sldId id="268" r:id="rId11"/>
    <p:sldId id="271" r:id="rId12"/>
    <p:sldId id="269" r:id="rId13"/>
    <p:sldId id="265" r:id="rId14"/>
    <p:sldId id="266" r:id="rId15"/>
    <p:sldId id="270" r:id="rId16"/>
    <p:sldId id="275" r:id="rId17"/>
    <p:sldId id="267" r:id="rId18"/>
    <p:sldId id="272" r:id="rId19"/>
    <p:sldId id="273" r:id="rId20"/>
    <p:sldId id="274" r:id="rId21"/>
    <p:sldId id="276" r:id="rId22"/>
    <p:sldId id="279" r:id="rId23"/>
    <p:sldId id="277" r:id="rId24"/>
    <p:sldId id="278" r:id="rId25"/>
    <p:sldId id="283" r:id="rId26"/>
    <p:sldId id="280" r:id="rId27"/>
    <p:sldId id="281" r:id="rId28"/>
    <p:sldId id="284" r:id="rId29"/>
    <p:sldId id="285" r:id="rId30"/>
    <p:sldId id="288" r:id="rId31"/>
    <p:sldId id="286" r:id="rId32"/>
    <p:sldId id="287" r:id="rId33"/>
    <p:sldId id="290" r:id="rId34"/>
    <p:sldId id="29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7"/>
    <p:restoredTop sz="94613"/>
  </p:normalViewPr>
  <p:slideViewPr>
    <p:cSldViewPr snapToGrid="0">
      <p:cViewPr>
        <p:scale>
          <a:sx n="85" d="100"/>
          <a:sy n="85" d="100"/>
        </p:scale>
        <p:origin x="176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68F47-96D8-4E9A-8915-F6ADD041FEB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76B821-3725-4082-8DF4-DD7232E528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Defining Algorithms</a:t>
          </a:r>
        </a:p>
      </dgm:t>
    </dgm:pt>
    <dgm:pt modelId="{54D2A3AF-0A28-4792-BD09-38B349C4D166}" type="parTrans" cxnId="{174BEB7F-DBAB-480A-9409-AF2DA2DD1386}">
      <dgm:prSet/>
      <dgm:spPr/>
      <dgm:t>
        <a:bodyPr/>
        <a:lstStyle/>
        <a:p>
          <a:endParaRPr lang="en-US"/>
        </a:p>
      </dgm:t>
    </dgm:pt>
    <dgm:pt modelId="{90EB3768-01D0-4338-8A59-C21864F75FA9}" type="sibTrans" cxnId="{174BEB7F-DBAB-480A-9409-AF2DA2DD1386}">
      <dgm:prSet/>
      <dgm:spPr/>
      <dgm:t>
        <a:bodyPr/>
        <a:lstStyle/>
        <a:p>
          <a:endParaRPr lang="en-US"/>
        </a:p>
      </dgm:t>
    </dgm:pt>
    <dgm:pt modelId="{59FA6F1B-7553-4F5D-B1D5-7A76CAF2ABF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Formal definition of security</a:t>
          </a:r>
        </a:p>
      </dgm:t>
    </dgm:pt>
    <dgm:pt modelId="{B5842A92-91E1-44E9-B0D4-D7D8562EE512}" type="parTrans" cxnId="{42CBE7C2-4F7A-48F2-BE22-70AC88AB4C3F}">
      <dgm:prSet/>
      <dgm:spPr/>
      <dgm:t>
        <a:bodyPr/>
        <a:lstStyle/>
        <a:p>
          <a:endParaRPr lang="en-US"/>
        </a:p>
      </dgm:t>
    </dgm:pt>
    <dgm:pt modelId="{7AAD7D3E-90C1-4803-9599-5501BFFB617B}" type="sibTrans" cxnId="{42CBE7C2-4F7A-48F2-BE22-70AC88AB4C3F}">
      <dgm:prSet/>
      <dgm:spPr/>
      <dgm:t>
        <a:bodyPr/>
        <a:lstStyle/>
        <a:p>
          <a:endParaRPr lang="en-US"/>
        </a:p>
      </dgm:t>
    </dgm:pt>
    <dgm:pt modelId="{D612A11B-8E5E-4BD2-9FA5-3BF17A3616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Constructing the algorithms</a:t>
          </a:r>
        </a:p>
      </dgm:t>
    </dgm:pt>
    <dgm:pt modelId="{1C4A4BDF-F63C-4196-8203-9C8F5BD0D90C}" type="parTrans" cxnId="{4C552313-B8B1-460B-BAF8-34EDC84E3594}">
      <dgm:prSet/>
      <dgm:spPr/>
      <dgm:t>
        <a:bodyPr/>
        <a:lstStyle/>
        <a:p>
          <a:endParaRPr lang="en-US"/>
        </a:p>
      </dgm:t>
    </dgm:pt>
    <dgm:pt modelId="{4D09F775-2B8A-40D7-B1F7-F7CCC26E60CE}" type="sibTrans" cxnId="{4C552313-B8B1-460B-BAF8-34EDC84E3594}">
      <dgm:prSet/>
      <dgm:spPr/>
      <dgm:t>
        <a:bodyPr/>
        <a:lstStyle/>
        <a:p>
          <a:endParaRPr lang="en-US"/>
        </a:p>
      </dgm:t>
    </dgm:pt>
    <dgm:pt modelId="{DDDC889A-258C-4191-B1BE-D9E5EB2C01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Proving Security of Construction</a:t>
          </a:r>
        </a:p>
      </dgm:t>
    </dgm:pt>
    <dgm:pt modelId="{09D28DA1-5845-4693-A6F7-D58C8EB89453}" type="parTrans" cxnId="{F58B0897-5475-4B71-A60D-20BD89FE9BD6}">
      <dgm:prSet/>
      <dgm:spPr/>
      <dgm:t>
        <a:bodyPr/>
        <a:lstStyle/>
        <a:p>
          <a:endParaRPr lang="en-US"/>
        </a:p>
      </dgm:t>
    </dgm:pt>
    <dgm:pt modelId="{8FE354E9-F22F-41F1-A656-263F9EDBDB9F}" type="sibTrans" cxnId="{F58B0897-5475-4B71-A60D-20BD89FE9BD6}">
      <dgm:prSet/>
      <dgm:spPr/>
      <dgm:t>
        <a:bodyPr/>
        <a:lstStyle/>
        <a:p>
          <a:endParaRPr lang="en-US"/>
        </a:p>
      </dgm:t>
    </dgm:pt>
    <dgm:pt modelId="{31775253-2E04-44D7-A46B-B6EFFBE39301}" type="pres">
      <dgm:prSet presAssocID="{B1E68F47-96D8-4E9A-8915-F6ADD041FEBC}" presName="root" presStyleCnt="0">
        <dgm:presLayoutVars>
          <dgm:dir/>
          <dgm:resizeHandles val="exact"/>
        </dgm:presLayoutVars>
      </dgm:prSet>
      <dgm:spPr/>
    </dgm:pt>
    <dgm:pt modelId="{9EE23EA3-C09B-4D04-868E-E99A61361004}" type="pres">
      <dgm:prSet presAssocID="{0276B821-3725-4082-8DF4-DD7232E52897}" presName="compNode" presStyleCnt="0"/>
      <dgm:spPr/>
    </dgm:pt>
    <dgm:pt modelId="{99E5F667-87FA-4D99-979E-0C0666C3AA07}" type="pres">
      <dgm:prSet presAssocID="{0276B821-3725-4082-8DF4-DD7232E5289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3251420F-1B0C-4A19-8DDA-EEFB77CE3735}" type="pres">
      <dgm:prSet presAssocID="{0276B821-3725-4082-8DF4-DD7232E52897}" presName="spaceRect" presStyleCnt="0"/>
      <dgm:spPr/>
    </dgm:pt>
    <dgm:pt modelId="{D46E8982-CD17-4D8C-8C9D-30E66FC16F7A}" type="pres">
      <dgm:prSet presAssocID="{0276B821-3725-4082-8DF4-DD7232E52897}" presName="textRect" presStyleLbl="revTx" presStyleIdx="0" presStyleCnt="4">
        <dgm:presLayoutVars>
          <dgm:chMax val="1"/>
          <dgm:chPref val="1"/>
        </dgm:presLayoutVars>
      </dgm:prSet>
      <dgm:spPr/>
    </dgm:pt>
    <dgm:pt modelId="{88977633-D4DA-4024-B5BF-987A1686309D}" type="pres">
      <dgm:prSet presAssocID="{90EB3768-01D0-4338-8A59-C21864F75FA9}" presName="sibTrans" presStyleCnt="0"/>
      <dgm:spPr/>
    </dgm:pt>
    <dgm:pt modelId="{6C4DA589-BA88-4472-99A2-14DC0FEC22D6}" type="pres">
      <dgm:prSet presAssocID="{59FA6F1B-7553-4F5D-B1D5-7A76CAF2ABF5}" presName="compNode" presStyleCnt="0"/>
      <dgm:spPr/>
    </dgm:pt>
    <dgm:pt modelId="{5D626030-79AC-4505-8A55-B4F83C2DF6C0}" type="pres">
      <dgm:prSet presAssocID="{59FA6F1B-7553-4F5D-B1D5-7A76CAF2ABF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E7131ABD-2C07-4455-B02B-BA42F30019E5}" type="pres">
      <dgm:prSet presAssocID="{59FA6F1B-7553-4F5D-B1D5-7A76CAF2ABF5}" presName="spaceRect" presStyleCnt="0"/>
      <dgm:spPr/>
    </dgm:pt>
    <dgm:pt modelId="{97CBA66F-32D1-40E4-9FA1-538285F0A8AD}" type="pres">
      <dgm:prSet presAssocID="{59FA6F1B-7553-4F5D-B1D5-7A76CAF2ABF5}" presName="textRect" presStyleLbl="revTx" presStyleIdx="1" presStyleCnt="4">
        <dgm:presLayoutVars>
          <dgm:chMax val="1"/>
          <dgm:chPref val="1"/>
        </dgm:presLayoutVars>
      </dgm:prSet>
      <dgm:spPr/>
    </dgm:pt>
    <dgm:pt modelId="{E508298F-C611-4C15-A69A-5A61B5D18CA3}" type="pres">
      <dgm:prSet presAssocID="{7AAD7D3E-90C1-4803-9599-5501BFFB617B}" presName="sibTrans" presStyleCnt="0"/>
      <dgm:spPr/>
    </dgm:pt>
    <dgm:pt modelId="{4225CFED-2869-4C88-BB2A-6A0100165A3B}" type="pres">
      <dgm:prSet presAssocID="{D612A11B-8E5E-4BD2-9FA5-3BF17A3616C1}" presName="compNode" presStyleCnt="0"/>
      <dgm:spPr/>
    </dgm:pt>
    <dgm:pt modelId="{357FD6FF-6373-4D49-AA04-AF3A632430C3}" type="pres">
      <dgm:prSet presAssocID="{D612A11B-8E5E-4BD2-9FA5-3BF17A3616C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w blade"/>
        </a:ext>
      </dgm:extLst>
    </dgm:pt>
    <dgm:pt modelId="{3BC06EF5-9583-4AA9-B0C3-F27475B185F6}" type="pres">
      <dgm:prSet presAssocID="{D612A11B-8E5E-4BD2-9FA5-3BF17A3616C1}" presName="spaceRect" presStyleCnt="0"/>
      <dgm:spPr/>
    </dgm:pt>
    <dgm:pt modelId="{55FEA824-E550-41D5-B4A7-7312275CE986}" type="pres">
      <dgm:prSet presAssocID="{D612A11B-8E5E-4BD2-9FA5-3BF17A3616C1}" presName="textRect" presStyleLbl="revTx" presStyleIdx="2" presStyleCnt="4">
        <dgm:presLayoutVars>
          <dgm:chMax val="1"/>
          <dgm:chPref val="1"/>
        </dgm:presLayoutVars>
      </dgm:prSet>
      <dgm:spPr/>
    </dgm:pt>
    <dgm:pt modelId="{FB4D6A15-7EF2-4F24-9F85-8D89D4741617}" type="pres">
      <dgm:prSet presAssocID="{4D09F775-2B8A-40D7-B1F7-F7CCC26E60CE}" presName="sibTrans" presStyleCnt="0"/>
      <dgm:spPr/>
    </dgm:pt>
    <dgm:pt modelId="{80531100-621A-4454-B651-BD0CCCC47DD6}" type="pres">
      <dgm:prSet presAssocID="{DDDC889A-258C-4191-B1BE-D9E5EB2C01EB}" presName="compNode" presStyleCnt="0"/>
      <dgm:spPr/>
    </dgm:pt>
    <dgm:pt modelId="{EE10BB57-2BE4-4AD1-A8B0-43FCBB4642E4}" type="pres">
      <dgm:prSet presAssocID="{DDDC889A-258C-4191-B1BE-D9E5EB2C01E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9034A849-004E-42F4-8CB6-11739A71A113}" type="pres">
      <dgm:prSet presAssocID="{DDDC889A-258C-4191-B1BE-D9E5EB2C01EB}" presName="spaceRect" presStyleCnt="0"/>
      <dgm:spPr/>
    </dgm:pt>
    <dgm:pt modelId="{65A5B55C-A257-4EC5-8457-7BF65C47F322}" type="pres">
      <dgm:prSet presAssocID="{DDDC889A-258C-4191-B1BE-D9E5EB2C01E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C552313-B8B1-460B-BAF8-34EDC84E3594}" srcId="{B1E68F47-96D8-4E9A-8915-F6ADD041FEBC}" destId="{D612A11B-8E5E-4BD2-9FA5-3BF17A3616C1}" srcOrd="2" destOrd="0" parTransId="{1C4A4BDF-F63C-4196-8203-9C8F5BD0D90C}" sibTransId="{4D09F775-2B8A-40D7-B1F7-F7CCC26E60CE}"/>
    <dgm:cxn modelId="{AC75A934-1D70-464F-A252-6A9559DD9065}" type="presOf" srcId="{0276B821-3725-4082-8DF4-DD7232E52897}" destId="{D46E8982-CD17-4D8C-8C9D-30E66FC16F7A}" srcOrd="0" destOrd="0" presId="urn:microsoft.com/office/officeart/2018/2/layout/IconLabelList"/>
    <dgm:cxn modelId="{CC48274F-B311-4411-ACE7-2D2CC1C472E1}" type="presOf" srcId="{DDDC889A-258C-4191-B1BE-D9E5EB2C01EB}" destId="{65A5B55C-A257-4EC5-8457-7BF65C47F322}" srcOrd="0" destOrd="0" presId="urn:microsoft.com/office/officeart/2018/2/layout/IconLabelList"/>
    <dgm:cxn modelId="{96B7137B-9FD4-44B0-AF30-E9DD8E9A6B7F}" type="presOf" srcId="{59FA6F1B-7553-4F5D-B1D5-7A76CAF2ABF5}" destId="{97CBA66F-32D1-40E4-9FA1-538285F0A8AD}" srcOrd="0" destOrd="0" presId="urn:microsoft.com/office/officeart/2018/2/layout/IconLabelList"/>
    <dgm:cxn modelId="{174BEB7F-DBAB-480A-9409-AF2DA2DD1386}" srcId="{B1E68F47-96D8-4E9A-8915-F6ADD041FEBC}" destId="{0276B821-3725-4082-8DF4-DD7232E52897}" srcOrd="0" destOrd="0" parTransId="{54D2A3AF-0A28-4792-BD09-38B349C4D166}" sibTransId="{90EB3768-01D0-4338-8A59-C21864F75FA9}"/>
    <dgm:cxn modelId="{F58B0897-5475-4B71-A60D-20BD89FE9BD6}" srcId="{B1E68F47-96D8-4E9A-8915-F6ADD041FEBC}" destId="{DDDC889A-258C-4191-B1BE-D9E5EB2C01EB}" srcOrd="3" destOrd="0" parTransId="{09D28DA1-5845-4693-A6F7-D58C8EB89453}" sibTransId="{8FE354E9-F22F-41F1-A656-263F9EDBDB9F}"/>
    <dgm:cxn modelId="{6486D2A6-38C5-4C2A-9529-1F7BCA3740CD}" type="presOf" srcId="{D612A11B-8E5E-4BD2-9FA5-3BF17A3616C1}" destId="{55FEA824-E550-41D5-B4A7-7312275CE986}" srcOrd="0" destOrd="0" presId="urn:microsoft.com/office/officeart/2018/2/layout/IconLabelList"/>
    <dgm:cxn modelId="{42CBE7C2-4F7A-48F2-BE22-70AC88AB4C3F}" srcId="{B1E68F47-96D8-4E9A-8915-F6ADD041FEBC}" destId="{59FA6F1B-7553-4F5D-B1D5-7A76CAF2ABF5}" srcOrd="1" destOrd="0" parTransId="{B5842A92-91E1-44E9-B0D4-D7D8562EE512}" sibTransId="{7AAD7D3E-90C1-4803-9599-5501BFFB617B}"/>
    <dgm:cxn modelId="{AA000ACE-9E55-4978-9C41-364CD8281E70}" type="presOf" srcId="{B1E68F47-96D8-4E9A-8915-F6ADD041FEBC}" destId="{31775253-2E04-44D7-A46B-B6EFFBE39301}" srcOrd="0" destOrd="0" presId="urn:microsoft.com/office/officeart/2018/2/layout/IconLabelList"/>
    <dgm:cxn modelId="{F929BD45-31C5-4896-9D4D-C31390291640}" type="presParOf" srcId="{31775253-2E04-44D7-A46B-B6EFFBE39301}" destId="{9EE23EA3-C09B-4D04-868E-E99A61361004}" srcOrd="0" destOrd="0" presId="urn:microsoft.com/office/officeart/2018/2/layout/IconLabelList"/>
    <dgm:cxn modelId="{CC39F8E8-0625-4290-A86D-8F39DD1340FE}" type="presParOf" srcId="{9EE23EA3-C09B-4D04-868E-E99A61361004}" destId="{99E5F667-87FA-4D99-979E-0C0666C3AA07}" srcOrd="0" destOrd="0" presId="urn:microsoft.com/office/officeart/2018/2/layout/IconLabelList"/>
    <dgm:cxn modelId="{A298CE9B-673E-42F1-AE61-3D34D2DCC99D}" type="presParOf" srcId="{9EE23EA3-C09B-4D04-868E-E99A61361004}" destId="{3251420F-1B0C-4A19-8DDA-EEFB77CE3735}" srcOrd="1" destOrd="0" presId="urn:microsoft.com/office/officeart/2018/2/layout/IconLabelList"/>
    <dgm:cxn modelId="{FB90728C-A33E-4C7A-99FB-C4ED2259E0CC}" type="presParOf" srcId="{9EE23EA3-C09B-4D04-868E-E99A61361004}" destId="{D46E8982-CD17-4D8C-8C9D-30E66FC16F7A}" srcOrd="2" destOrd="0" presId="urn:microsoft.com/office/officeart/2018/2/layout/IconLabelList"/>
    <dgm:cxn modelId="{05A75EB4-1ECD-4056-9649-4FE482A62F5C}" type="presParOf" srcId="{31775253-2E04-44D7-A46B-B6EFFBE39301}" destId="{88977633-D4DA-4024-B5BF-987A1686309D}" srcOrd="1" destOrd="0" presId="urn:microsoft.com/office/officeart/2018/2/layout/IconLabelList"/>
    <dgm:cxn modelId="{FD7AAB3E-0892-4E63-8973-55E39542C8A2}" type="presParOf" srcId="{31775253-2E04-44D7-A46B-B6EFFBE39301}" destId="{6C4DA589-BA88-4472-99A2-14DC0FEC22D6}" srcOrd="2" destOrd="0" presId="urn:microsoft.com/office/officeart/2018/2/layout/IconLabelList"/>
    <dgm:cxn modelId="{685A2878-2E4F-4AA9-8C4C-4B7438790DB3}" type="presParOf" srcId="{6C4DA589-BA88-4472-99A2-14DC0FEC22D6}" destId="{5D626030-79AC-4505-8A55-B4F83C2DF6C0}" srcOrd="0" destOrd="0" presId="urn:microsoft.com/office/officeart/2018/2/layout/IconLabelList"/>
    <dgm:cxn modelId="{9CF56915-1462-4BDB-B88E-F34E07E6E1AD}" type="presParOf" srcId="{6C4DA589-BA88-4472-99A2-14DC0FEC22D6}" destId="{E7131ABD-2C07-4455-B02B-BA42F30019E5}" srcOrd="1" destOrd="0" presId="urn:microsoft.com/office/officeart/2018/2/layout/IconLabelList"/>
    <dgm:cxn modelId="{3ED1F872-E212-4045-B883-013CC4F17EB9}" type="presParOf" srcId="{6C4DA589-BA88-4472-99A2-14DC0FEC22D6}" destId="{97CBA66F-32D1-40E4-9FA1-538285F0A8AD}" srcOrd="2" destOrd="0" presId="urn:microsoft.com/office/officeart/2018/2/layout/IconLabelList"/>
    <dgm:cxn modelId="{58134624-2539-4AA4-81BB-8159AEC56EAB}" type="presParOf" srcId="{31775253-2E04-44D7-A46B-B6EFFBE39301}" destId="{E508298F-C611-4C15-A69A-5A61B5D18CA3}" srcOrd="3" destOrd="0" presId="urn:microsoft.com/office/officeart/2018/2/layout/IconLabelList"/>
    <dgm:cxn modelId="{72EA5BCE-EBAA-4A6E-9702-2F8065C817AB}" type="presParOf" srcId="{31775253-2E04-44D7-A46B-B6EFFBE39301}" destId="{4225CFED-2869-4C88-BB2A-6A0100165A3B}" srcOrd="4" destOrd="0" presId="urn:microsoft.com/office/officeart/2018/2/layout/IconLabelList"/>
    <dgm:cxn modelId="{D2096D67-4914-44B0-A289-8A41493E3E1D}" type="presParOf" srcId="{4225CFED-2869-4C88-BB2A-6A0100165A3B}" destId="{357FD6FF-6373-4D49-AA04-AF3A632430C3}" srcOrd="0" destOrd="0" presId="urn:microsoft.com/office/officeart/2018/2/layout/IconLabelList"/>
    <dgm:cxn modelId="{290ED0C8-7236-498B-B047-53360FEF7EF0}" type="presParOf" srcId="{4225CFED-2869-4C88-BB2A-6A0100165A3B}" destId="{3BC06EF5-9583-4AA9-B0C3-F27475B185F6}" srcOrd="1" destOrd="0" presId="urn:microsoft.com/office/officeart/2018/2/layout/IconLabelList"/>
    <dgm:cxn modelId="{38C6CA35-58D4-41D8-9DA7-3D357927EC05}" type="presParOf" srcId="{4225CFED-2869-4C88-BB2A-6A0100165A3B}" destId="{55FEA824-E550-41D5-B4A7-7312275CE986}" srcOrd="2" destOrd="0" presId="urn:microsoft.com/office/officeart/2018/2/layout/IconLabelList"/>
    <dgm:cxn modelId="{5B4ED85B-0B29-4D87-85E8-79B923B5130A}" type="presParOf" srcId="{31775253-2E04-44D7-A46B-B6EFFBE39301}" destId="{FB4D6A15-7EF2-4F24-9F85-8D89D4741617}" srcOrd="5" destOrd="0" presId="urn:microsoft.com/office/officeart/2018/2/layout/IconLabelList"/>
    <dgm:cxn modelId="{78FDD3F6-3BA4-4D16-B2E8-04152D148DDA}" type="presParOf" srcId="{31775253-2E04-44D7-A46B-B6EFFBE39301}" destId="{80531100-621A-4454-B651-BD0CCCC47DD6}" srcOrd="6" destOrd="0" presId="urn:microsoft.com/office/officeart/2018/2/layout/IconLabelList"/>
    <dgm:cxn modelId="{CD2E4401-732C-4B90-BF75-FCA86BB17426}" type="presParOf" srcId="{80531100-621A-4454-B651-BD0CCCC47DD6}" destId="{EE10BB57-2BE4-4AD1-A8B0-43FCBB4642E4}" srcOrd="0" destOrd="0" presId="urn:microsoft.com/office/officeart/2018/2/layout/IconLabelList"/>
    <dgm:cxn modelId="{2413C762-9BAD-4CFD-9564-74A467F365B5}" type="presParOf" srcId="{80531100-621A-4454-B651-BD0CCCC47DD6}" destId="{9034A849-004E-42F4-8CB6-11739A71A113}" srcOrd="1" destOrd="0" presId="urn:microsoft.com/office/officeart/2018/2/layout/IconLabelList"/>
    <dgm:cxn modelId="{39783E31-0B44-4519-A2ED-B7A0ADB674B8}" type="presParOf" srcId="{80531100-621A-4454-B651-BD0CCCC47DD6}" destId="{65A5B55C-A257-4EC5-8457-7BF65C47F32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5F667-87FA-4D99-979E-0C0666C3AA07}">
      <dsp:nvSpPr>
        <dsp:cNvPr id="0" name=""/>
        <dsp:cNvSpPr/>
      </dsp:nvSpPr>
      <dsp:spPr>
        <a:xfrm>
          <a:off x="1138979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E8982-CD17-4D8C-8C9D-30E66FC16F7A}">
      <dsp:nvSpPr>
        <dsp:cNvPr id="0" name=""/>
        <dsp:cNvSpPr/>
      </dsp:nvSpPr>
      <dsp:spPr>
        <a:xfrm>
          <a:off x="569079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Defining Algorithms</a:t>
          </a:r>
        </a:p>
      </dsp:txBody>
      <dsp:txXfrm>
        <a:off x="569079" y="2427788"/>
        <a:ext cx="2072362" cy="720000"/>
      </dsp:txXfrm>
    </dsp:sp>
    <dsp:sp modelId="{5D626030-79AC-4505-8A55-B4F83C2DF6C0}">
      <dsp:nvSpPr>
        <dsp:cNvPr id="0" name=""/>
        <dsp:cNvSpPr/>
      </dsp:nvSpPr>
      <dsp:spPr>
        <a:xfrm>
          <a:off x="3574005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BA66F-32D1-40E4-9FA1-538285F0A8AD}">
      <dsp:nvSpPr>
        <dsp:cNvPr id="0" name=""/>
        <dsp:cNvSpPr/>
      </dsp:nvSpPr>
      <dsp:spPr>
        <a:xfrm>
          <a:off x="3004105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Formal definition of security</a:t>
          </a:r>
        </a:p>
      </dsp:txBody>
      <dsp:txXfrm>
        <a:off x="3004105" y="2427788"/>
        <a:ext cx="2072362" cy="720000"/>
      </dsp:txXfrm>
    </dsp:sp>
    <dsp:sp modelId="{357FD6FF-6373-4D49-AA04-AF3A632430C3}">
      <dsp:nvSpPr>
        <dsp:cNvPr id="0" name=""/>
        <dsp:cNvSpPr/>
      </dsp:nvSpPr>
      <dsp:spPr>
        <a:xfrm>
          <a:off x="6009031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EA824-E550-41D5-B4A7-7312275CE986}">
      <dsp:nvSpPr>
        <dsp:cNvPr id="0" name=""/>
        <dsp:cNvSpPr/>
      </dsp:nvSpPr>
      <dsp:spPr>
        <a:xfrm>
          <a:off x="5439131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Constructing the algorithms</a:t>
          </a:r>
        </a:p>
      </dsp:txBody>
      <dsp:txXfrm>
        <a:off x="5439131" y="2427788"/>
        <a:ext cx="2072362" cy="720000"/>
      </dsp:txXfrm>
    </dsp:sp>
    <dsp:sp modelId="{EE10BB57-2BE4-4AD1-A8B0-43FCBB4642E4}">
      <dsp:nvSpPr>
        <dsp:cNvPr id="0" name=""/>
        <dsp:cNvSpPr/>
      </dsp:nvSpPr>
      <dsp:spPr>
        <a:xfrm>
          <a:off x="8444057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5B55C-A257-4EC5-8457-7BF65C47F322}">
      <dsp:nvSpPr>
        <dsp:cNvPr id="0" name=""/>
        <dsp:cNvSpPr/>
      </dsp:nvSpPr>
      <dsp:spPr>
        <a:xfrm>
          <a:off x="7874157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Proving Security of Construction</a:t>
          </a:r>
        </a:p>
      </dsp:txBody>
      <dsp:txXfrm>
        <a:off x="7874157" y="2427788"/>
        <a:ext cx="207236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7FF3-E211-A536-84D7-D00144FF3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C5F88-3E4A-A203-626F-BB8FB14E8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870A0-B2D6-179C-643E-577060C71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908CB-7343-CA4D-A23C-1173E928B333}" type="datetimeFigureOut">
              <a:rPr lang="en-US" smtClean="0"/>
              <a:t>7/4/25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800FC-A737-5839-8C08-3E6278530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5E82-BD97-8CA8-08BB-6BC54226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7E9D-D06B-584D-B9C8-69B694030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2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860BD-4EA5-B074-3B7A-5D23B67F3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AD45D-F7BE-EC09-5900-A61745437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1E616-C39A-3225-5E30-652FF8CA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908CB-7343-CA4D-A23C-1173E928B333}" type="datetimeFigureOut">
              <a:rPr lang="en-US" smtClean="0"/>
              <a:t>7/4/25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7A0AC-47B7-F469-DFDD-AD297644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2F40B-2326-5565-E75F-C934775F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7E9D-D06B-584D-B9C8-69B694030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1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BB4BD3-8EE2-C607-9868-6E199A326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9DE5B-0669-5120-4583-9A6D51487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4AA12-765D-8BAF-D089-B3FEA9FE7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908CB-7343-CA4D-A23C-1173E928B333}" type="datetimeFigureOut">
              <a:rPr lang="en-US" smtClean="0"/>
              <a:t>7/4/25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E9DBF-DABE-FB7B-8FCB-A70AC8CF9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99FCD-52C6-9E82-7AD8-EA5DF8EC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7E9D-D06B-584D-B9C8-69B694030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3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979D1-B62A-15C6-2B39-BBC7811E4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E111F-0921-19D6-72BB-E99B676FE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E1CB0-7BF7-78BD-1436-717ACC8A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908CB-7343-CA4D-A23C-1173E928B333}" type="datetimeFigureOut">
              <a:rPr lang="en-US" smtClean="0"/>
              <a:t>7/4/25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A64AF-8C8F-A4E7-3DA7-EE44F427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AE05E-0614-894A-8F1E-AE02F7E4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7E9D-D06B-584D-B9C8-69B694030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452AD-46F5-FCCD-C832-403928437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48A98-3DC5-6EEF-4E54-07B74FC2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E4E7A-4E80-0F87-F127-9547AF008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908CB-7343-CA4D-A23C-1173E928B333}" type="datetimeFigureOut">
              <a:rPr lang="en-US" smtClean="0"/>
              <a:t>7/4/25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27E52-4368-8704-3B9B-BE5C38AB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6B121-E8BC-75F9-9BF2-951A843A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7E9D-D06B-584D-B9C8-69B694030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0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26E9-D9A5-9DA6-CB1F-C1EFF25CE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B669C-363F-0286-B15A-B7207D4F4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29643-D4F4-970F-23E8-1F3BA8397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6D8B6-01AE-FF89-7F07-15AAFFCC5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908CB-7343-CA4D-A23C-1173E928B333}" type="datetimeFigureOut">
              <a:rPr lang="en-US" smtClean="0"/>
              <a:t>7/4/25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750A0-FA67-F541-3D83-4CCA30ABC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4971F-D9BA-3103-C8F8-30F623CA3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7E9D-D06B-584D-B9C8-69B694030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0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0BD7-CBB6-BDFF-0C5F-5103D4730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794C8-5721-521F-9A61-906220761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7C330-A1C6-048E-91CB-97FB3FA8E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40C89-11A2-29C9-71C5-D59D4AED8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111270-D4A0-A5A1-77E3-894EB5785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448F4-5176-EE51-2FEE-7C5F0BFE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908CB-7343-CA4D-A23C-1173E928B333}" type="datetimeFigureOut">
              <a:rPr lang="en-US" smtClean="0"/>
              <a:t>7/4/25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5625D7-F01C-B3D7-EBCA-F03FD8CC2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7B89F0-4E69-1D7A-D27B-E5F437CFB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7E9D-D06B-584D-B9C8-69B694030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5B14A-2F04-3125-26E9-3D5DFCE9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934BD8-A57F-706A-96F4-E23BBEE3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908CB-7343-CA4D-A23C-1173E928B333}" type="datetimeFigureOut">
              <a:rPr lang="en-US" smtClean="0"/>
              <a:t>7/4/25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9EF386-F327-8E51-2308-52CC9AA06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29B99-1D99-A6DA-A75E-633D9A19C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7E9D-D06B-584D-B9C8-69B694030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3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685A4F-C260-3A4C-E15B-6842A2C7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908CB-7343-CA4D-A23C-1173E928B333}" type="datetimeFigureOut">
              <a:rPr lang="en-US" smtClean="0"/>
              <a:t>7/4/25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B4E7BE-0192-5083-1CC6-C8F505C7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3704F-44C2-1A4E-1E6F-169F02D5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7E9D-D06B-584D-B9C8-69B694030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3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E35C-BE4C-3897-E7FD-B24965AC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7E77-8671-019F-554B-D8206FE7F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CEDC4-6C99-F878-05FE-5D15A4D50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AB28D-3456-D226-6B4B-A8FAAF00F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908CB-7343-CA4D-A23C-1173E928B333}" type="datetimeFigureOut">
              <a:rPr lang="en-US" smtClean="0"/>
              <a:t>7/4/25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81611-F5E6-3F78-AC56-D68039EA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350C2-0E47-7D6E-0EEA-61C5DF4B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7E9D-D06B-584D-B9C8-69B694030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1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5414-8AEB-45A1-E74E-51A10AB85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D8BC3-C630-7FE7-8945-FF6A0DB17C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D892C-B1D4-6C10-D9D7-495CED13D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87CBE-211E-A021-0AFA-EA1F4AE64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908CB-7343-CA4D-A23C-1173E928B333}" type="datetimeFigureOut">
              <a:rPr lang="en-US" smtClean="0"/>
              <a:t>7/4/25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14353-504A-2BFC-2FD2-787A0AC1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5958A-316F-E397-E356-599B74AFE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7E9D-D06B-584D-B9C8-69B694030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1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1421E-959B-0958-5210-FD9A1316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A90BD-844A-5A6F-9A75-95EEF83A8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0B5C5-615F-0D07-F6CE-185936185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908CB-7343-CA4D-A23C-1173E928B333}" type="datetimeFigureOut">
              <a:rPr lang="en-US" smtClean="0"/>
              <a:t>7/4/25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6611D-EBB8-4D28-C25A-7DBC12DC9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1BAA0-254F-DBB6-CB2B-1E58C2654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987E9D-D06B-584D-B9C8-69B694030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0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0.png"/><Relationship Id="rId7" Type="http://schemas.openxmlformats.org/officeDocument/2006/relationships/image" Target="../media/image2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2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6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71.png"/><Relationship Id="rId9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7.png"/><Relationship Id="rId7" Type="http://schemas.openxmlformats.org/officeDocument/2006/relationships/image" Target="../media/image9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94.png"/><Relationship Id="rId9" Type="http://schemas.openxmlformats.org/officeDocument/2006/relationships/image" Target="../media/image10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US" sz="6400" dirty="0"/>
              <a:t>Introduction to Cryptography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l"/>
            <a:r>
              <a:rPr lang="en-US" dirty="0"/>
              <a:t>This Lecture: </a:t>
            </a:r>
          </a:p>
          <a:p>
            <a:pPr algn="l"/>
            <a:r>
              <a:rPr lang="en-US" dirty="0"/>
              <a:t>Symmetric Key Cryptography</a:t>
            </a:r>
          </a:p>
        </p:txBody>
      </p:sp>
      <p:pic>
        <p:nvPicPr>
          <p:cNvPr id="1026" name="Picture 2" descr="A Brief Guide on Cryptography Technology for Cybersecurity">
            <a:extLst>
              <a:ext uri="{FF2B5EF4-FFF2-40B4-BE49-F238E27FC236}">
                <a16:creationId xmlns:a16="http://schemas.microsoft.com/office/drawing/2014/main" id="{3ACB9650-C3D8-382C-DEBD-57C2B2B1F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4" r="25458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1C38B-E7E9-528F-80E5-128F00959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5020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Perfect One Time Security (Shannon 1945)</a:t>
            </a:r>
          </a:p>
          <a:p>
            <a:pPr marL="0" indent="0">
              <a:buNone/>
            </a:pPr>
            <a:r>
              <a:rPr lang="en-US" dirty="0"/>
              <a:t>Informally, we’re no better off determining the plaintext when given the ciphertext.</a:t>
            </a:r>
          </a:p>
          <a:p>
            <a:pPr marL="0" indent="0">
              <a:buNone/>
            </a:pPr>
            <a:r>
              <a:rPr lang="en-US" dirty="0"/>
              <a:t>How can we state this formally?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@holatex&#10;\newcommand{\K}{\mathcal{K}}&#10;\newcommand{\M}{\mathcal{M}}&#10;\newcommand{\C}{\mathcal{C}}&#10;\newcommand{\abs}[1]{\lvert #1 \rvert}&#10;\newcommand{\Bigabs}[1]{\Big\lvert #1 \Big\rvert}&#10;&#10;\begin{document}&#10;$\forall m_0, m_1 \in \M,\ \forall c\in\C:\ \Pr[c\leftarrow\text{Enc}(k,m_0)]=\Pr[c\leftarrow\text{Enc}(k,m_1)]$&#10;\end{document}">
            <a:extLst>
              <a:ext uri="{FF2B5EF4-FFF2-40B4-BE49-F238E27FC236}">
                <a16:creationId xmlns:a16="http://schemas.microsoft.com/office/drawing/2014/main" id="{AA40679F-00E5-8FB3-8B73-83BDEB0D8CA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726758"/>
            <a:ext cx="9130259" cy="5490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402FF3-E431-2ABF-B91C-5B0392563084}"/>
                  </a:ext>
                </a:extLst>
              </p:cNvPr>
              <p:cNvSpPr txBox="1"/>
              <p:nvPr/>
            </p:nvSpPr>
            <p:spPr>
              <a:xfrm>
                <a:off x="838199" y="4410766"/>
                <a:ext cx="10515600" cy="1393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 above probability is over choosing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sz="2800" dirty="0"/>
                  <a:t> uniformly at random, and possibly over the randomness of Enc.</a:t>
                </a: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402FF3-E431-2ABF-B91C-5B0392563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410766"/>
                <a:ext cx="10515600" cy="1393202"/>
              </a:xfrm>
              <a:prstGeom prst="rect">
                <a:avLst/>
              </a:prstGeom>
              <a:blipFill>
                <a:blip r:embed="rId3"/>
                <a:stretch>
                  <a:fillRect l="-1086" t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4AA9B04F-9B6A-1826-9E74-72248B09E6D0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SKE: The Security Requirement</a:t>
            </a:r>
          </a:p>
        </p:txBody>
      </p:sp>
    </p:spTree>
    <p:extLst>
      <p:ext uri="{BB962C8B-B14F-4D97-AF65-F5344CB8AC3E}">
        <p14:creationId xmlns:p14="http://schemas.microsoft.com/office/powerpoint/2010/main" val="337904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EFC12-15EF-43E3-3946-DD4895EEE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4A9C-7CA6-7803-EE72-22BB319AC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SKE: The Security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E861A-7DD3-591D-398C-36FF4DF02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6420"/>
            <a:ext cx="10515600" cy="3744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Perfect One Time Security (Shannon 1945)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@holatex&#10;\newcommand{\K}{\mathcal{K}}&#10;\newcommand{\M}{\mathcal{M}}&#10;\newcommand{\C}{\mathcal{C}}&#10;\newcommand{\abs}[1]{\lvert #1 \rvert}&#10;\newcommand{\Bigabs}[1]{\Big\lvert #1 \Big\rvert}&#10;&#10;\begin{document}&#10;$\forall m_0, m_1 \in \M,\ \forall c\in\C:\ \Pr[c\leftarrow\text{Enc}(k,m_0)]=\Pr[c\leftarrow\text{Enc}(k,m_1)]$&#10;\end{document}">
            <a:extLst>
              <a:ext uri="{FF2B5EF4-FFF2-40B4-BE49-F238E27FC236}">
                <a16:creationId xmlns:a16="http://schemas.microsoft.com/office/drawing/2014/main" id="{A518C874-2952-2CCD-7E47-E402AAAE042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065691"/>
            <a:ext cx="9130259" cy="5490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A9B6ED-A43B-CDA7-5833-7D642FFA34F1}"/>
              </a:ext>
            </a:extLst>
          </p:cNvPr>
          <p:cNvSpPr txBox="1"/>
          <p:nvPr/>
        </p:nvSpPr>
        <p:spPr>
          <a:xfrm>
            <a:off x="838200" y="3924156"/>
            <a:ext cx="229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Challenger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13BBF7-CBD4-392C-56FB-8FDB0D7BFF2B}"/>
              </a:ext>
            </a:extLst>
          </p:cNvPr>
          <p:cNvSpPr txBox="1"/>
          <p:nvPr/>
        </p:nvSpPr>
        <p:spPr>
          <a:xfrm>
            <a:off x="7011651" y="3924156"/>
            <a:ext cx="229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5B6D400-C50A-9027-4DBD-E6006C8F8FE6}"/>
                  </a:ext>
                </a:extLst>
              </p:cNvPr>
              <p:cNvSpPr txBox="1"/>
              <p:nvPr/>
            </p:nvSpPr>
            <p:spPr>
              <a:xfrm>
                <a:off x="7011650" y="4279145"/>
                <a:ext cx="22934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Chooses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5B6D400-C50A-9027-4DBD-E6006C8F8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650" y="4279145"/>
                <a:ext cx="2293495" cy="646331"/>
              </a:xfrm>
              <a:prstGeom prst="rect">
                <a:avLst/>
              </a:prstGeom>
              <a:blipFill>
                <a:blip r:embed="rId3"/>
                <a:stretch>
                  <a:fillRect l="-2210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DE6EE3-03D2-9BDE-6A79-B11BE78AA698}"/>
              </a:ext>
            </a:extLst>
          </p:cNvPr>
          <p:cNvCxnSpPr>
            <a:cxnSpLocks/>
          </p:cNvCxnSpPr>
          <p:nvPr/>
        </p:nvCxnSpPr>
        <p:spPr>
          <a:xfrm flipH="1">
            <a:off x="3287843" y="5003448"/>
            <a:ext cx="3282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082F5E-1552-A0F4-B779-3F2A251C02B6}"/>
                  </a:ext>
                </a:extLst>
              </p:cNvPr>
              <p:cNvSpPr txBox="1"/>
              <p:nvPr/>
            </p:nvSpPr>
            <p:spPr>
              <a:xfrm>
                <a:off x="3623873" y="4634116"/>
                <a:ext cx="3102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challenger 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082F5E-1552-A0F4-B779-3F2A251C0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873" y="4634116"/>
                <a:ext cx="3102964" cy="369332"/>
              </a:xfrm>
              <a:prstGeom prst="rect">
                <a:avLst/>
              </a:prstGeom>
              <a:blipFill>
                <a:blip r:embed="rId4"/>
                <a:stretch>
                  <a:fillRect l="-1633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EB1590-0897-A0D8-193E-A11B3A9915E1}"/>
                  </a:ext>
                </a:extLst>
              </p:cNvPr>
              <p:cNvSpPr txBox="1"/>
              <p:nvPr/>
            </p:nvSpPr>
            <p:spPr>
              <a:xfrm>
                <a:off x="838200" y="5003448"/>
                <a:ext cx="20923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Samples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EB1590-0897-A0D8-193E-A11B3A991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03448"/>
                <a:ext cx="2092377" cy="646331"/>
              </a:xfrm>
              <a:prstGeom prst="rect">
                <a:avLst/>
              </a:prstGeom>
              <a:blipFill>
                <a:blip r:embed="rId5"/>
                <a:stretch>
                  <a:fillRect l="-3030" t="-5882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3E25D6B-BE11-C8B8-7546-BAC7A5636F48}"/>
                  </a:ext>
                </a:extLst>
              </p:cNvPr>
              <p:cNvSpPr txBox="1"/>
              <p:nvPr/>
            </p:nvSpPr>
            <p:spPr>
              <a:xfrm>
                <a:off x="838200" y="4276516"/>
                <a:ext cx="2137347" cy="374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Samples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3E25D6B-BE11-C8B8-7546-BAC7A5636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76516"/>
                <a:ext cx="2137347" cy="374590"/>
              </a:xfrm>
              <a:prstGeom prst="rect">
                <a:avLst/>
              </a:prstGeom>
              <a:blipFill>
                <a:blip r:embed="rId6"/>
                <a:stretch>
                  <a:fillRect l="-2959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9F73023-7BF9-5A2B-6D1E-C3F76B82D90F}"/>
              </a:ext>
            </a:extLst>
          </p:cNvPr>
          <p:cNvCxnSpPr>
            <a:cxnSpLocks/>
          </p:cNvCxnSpPr>
          <p:nvPr/>
        </p:nvCxnSpPr>
        <p:spPr>
          <a:xfrm>
            <a:off x="3287843" y="5649779"/>
            <a:ext cx="3282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2634FC-433B-A43F-C02B-9C4A525AB010}"/>
                  </a:ext>
                </a:extLst>
              </p:cNvPr>
              <p:cNvSpPr txBox="1"/>
              <p:nvPr/>
            </p:nvSpPr>
            <p:spPr>
              <a:xfrm>
                <a:off x="4204741" y="5280446"/>
                <a:ext cx="3102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Sends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to Eve 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2634FC-433B-A43F-C02B-9C4A525AB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741" y="5280446"/>
                <a:ext cx="3102964" cy="369332"/>
              </a:xfrm>
              <a:prstGeom prst="rect">
                <a:avLst/>
              </a:prstGeom>
              <a:blipFill>
                <a:blip r:embed="rId7"/>
                <a:stretch>
                  <a:fillRect l="-204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8734E48-CD3E-328E-3FDF-C781C1D5CC5E}"/>
              </a:ext>
            </a:extLst>
          </p:cNvPr>
          <p:cNvCxnSpPr>
            <a:cxnSpLocks/>
          </p:cNvCxnSpPr>
          <p:nvPr/>
        </p:nvCxnSpPr>
        <p:spPr>
          <a:xfrm flipH="1">
            <a:off x="3287843" y="6130209"/>
            <a:ext cx="3282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40243E9-B479-1108-4AD3-CFE8F2418EA8}"/>
                  </a:ext>
                </a:extLst>
              </p:cNvPr>
              <p:cNvSpPr txBox="1"/>
              <p:nvPr/>
            </p:nvSpPr>
            <p:spPr>
              <a:xfrm>
                <a:off x="3908687" y="5760877"/>
                <a:ext cx="3102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Sends a guess bit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40243E9-B479-1108-4AD3-CFE8F2418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687" y="5760877"/>
                <a:ext cx="3102964" cy="369332"/>
              </a:xfrm>
              <a:prstGeom prst="rect">
                <a:avLst/>
              </a:prstGeom>
              <a:blipFill>
                <a:blip r:embed="rId8"/>
                <a:stretch>
                  <a:fillRect l="-163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845BCDC-F48D-7E39-1C5F-A4EF6CBEA39E}"/>
                  </a:ext>
                </a:extLst>
              </p:cNvPr>
              <p:cNvSpPr txBox="1"/>
              <p:nvPr/>
            </p:nvSpPr>
            <p:spPr>
              <a:xfrm>
                <a:off x="859436" y="6262042"/>
                <a:ext cx="10515600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Eve wins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. The perfect one time security condition says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845BCDC-F48D-7E39-1C5F-A4EF6CBEA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36" y="6262042"/>
                <a:ext cx="10515600" cy="613886"/>
              </a:xfrm>
              <a:prstGeom prst="rect">
                <a:avLst/>
              </a:prstGeom>
              <a:blipFill>
                <a:blip r:embed="rId9"/>
                <a:stretch>
                  <a:fillRect l="-84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4CEF188-9FB7-CA97-178C-0FF5A945112F}"/>
                  </a:ext>
                </a:extLst>
              </p:cNvPr>
              <p:cNvSpPr txBox="1"/>
              <p:nvPr/>
            </p:nvSpPr>
            <p:spPr>
              <a:xfrm>
                <a:off x="838200" y="2695197"/>
                <a:ext cx="10515599" cy="157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above probability is over choosing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sz="2400" dirty="0"/>
                  <a:t> uniformly at random, and possibly over the randomness of Enc.</a:t>
                </a:r>
              </a:p>
              <a:p>
                <a:r>
                  <a:rPr lang="en-US" sz="2400" dirty="0"/>
                  <a:t>We can also formalize this in the form of a game: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4CEF188-9FB7-CA97-178C-0FF5A9451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95197"/>
                <a:ext cx="10515599" cy="1576714"/>
              </a:xfrm>
              <a:prstGeom prst="rect">
                <a:avLst/>
              </a:prstGeom>
              <a:blipFill>
                <a:blip r:embed="rId10"/>
                <a:stretch>
                  <a:fillRect l="-966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9" grpId="0"/>
      <p:bldP spid="21" grpId="0"/>
      <p:bldP spid="22" grpId="0"/>
      <p:bldP spid="27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0930-7116-4AB2-E05B-3E02B2AB6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SKE: The Security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EC31C-F4C5-F166-1485-FA85F6E78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Constructing a scheme which is Perfect One Way Secure:</a:t>
            </a:r>
          </a:p>
          <a:p>
            <a:pPr marL="0" indent="0">
              <a:buNone/>
            </a:pPr>
            <a:r>
              <a:rPr lang="en-US" sz="2400" dirty="0"/>
              <a:t>Shannon’s One Time Pad: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@holatex&#10;\newcommand{\M}{\mathcal{M}}&#10;\newcommand{\K}{\mathcal{K}}&#10;\newcommand{\C}{\mathcal{C}}&#10;\newcommand{\abs}[1]{\lvert #1 \rvert}&#10;\begin{document}&#10;$\mathcal{K} = \M = \C = \{0,1\}^l$\\&#10;$\text{Enc}(k,m) : \text{Returns } k\oplus m$\\&#10;$\text{Dec}(k,c) : \text{Returns } k\oplus c$&#10;&#10;\end{document}">
            <a:extLst>
              <a:ext uri="{FF2B5EF4-FFF2-40B4-BE49-F238E27FC236}">
                <a16:creationId xmlns:a16="http://schemas.microsoft.com/office/drawing/2014/main" id="{0A827254-5237-8B9E-85A0-CA11F68D141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56260" y="2281097"/>
            <a:ext cx="4733828" cy="1713459"/>
          </a:xfrm>
          <a:prstGeom prst="rect">
            <a:avLst/>
          </a:prstGeom>
        </p:spPr>
      </p:pic>
      <p:pic>
        <p:nvPicPr>
          <p:cNvPr id="6" name="@holatex&#10;\newcommand{\K}{\mathcal{K}}&#10;\newcommand{\M}{\mathcal{M}}&#10;\newcommand{\C}{\mathcal{C}}&#10;\newcommand{\abs}[1]{\lvert #1 \rvert}&#10;\newcommand{\Bigabs}[1]{\Big\lvert #1 \Big\rvert}&#10;&#10;\begin{document}&#10;$\forall m_0, m_1 \in \M,\ \forall c\in\C:\ \Pr_{k\leftarrow\{0,1\}^l}[c=k\oplus m_0]=\Pr_{k\leftarrow\{0,1\}^l}[c=k\oplus m_1]$&#10;\end{document}">
            <a:extLst>
              <a:ext uri="{FF2B5EF4-FFF2-40B4-BE49-F238E27FC236}">
                <a16:creationId xmlns:a16="http://schemas.microsoft.com/office/drawing/2014/main" id="{0985CF9C-3264-06AA-C459-8B38655155C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971937"/>
            <a:ext cx="10029669" cy="590409"/>
          </a:xfrm>
          <a:prstGeom prst="rect">
            <a:avLst/>
          </a:prstGeom>
        </p:spPr>
      </p:pic>
      <p:pic>
        <p:nvPicPr>
          <p:cNvPr id="8" name="@holatex&#10;\newcommand{\K}{\mathcal{K}}&#10;\newcommand{\M}{\mathcal{M}}&#10;\newcommand{\C}{\mathcal{C}}&#10;\newcommand{\abs}[1]{\lvert #1 \rvert}&#10;\newcommand{\Bigabs}[1]{\Big\lvert #1 \Big\rvert}&#10;&#10;\begin{document}&#10;$\Pr_{k\leftarrow\{0,1\}^l}[k=c\oplus m_0]=\Pr_{k\leftarrow\{0,1\}^l}[k=c\oplus m_1]$&#10;\end{document}">
            <a:extLst>
              <a:ext uri="{FF2B5EF4-FFF2-40B4-BE49-F238E27FC236}">
                <a16:creationId xmlns:a16="http://schemas.microsoft.com/office/drawing/2014/main" id="{D4E163B6-A1DD-1D7D-28A4-7B4A253C823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075762" y="5516026"/>
            <a:ext cx="6653760" cy="5904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59EFE1-0862-EE7D-6CE3-0E61C5F68433}"/>
              </a:ext>
            </a:extLst>
          </p:cNvPr>
          <p:cNvSpPr txBox="1"/>
          <p:nvPr/>
        </p:nvSpPr>
        <p:spPr>
          <a:xfrm>
            <a:off x="838200" y="5516026"/>
            <a:ext cx="413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Thus, we need to show: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64C8A8-1457-4770-82AB-5A4ED20080C4}"/>
                  </a:ext>
                </a:extLst>
              </p:cNvPr>
              <p:cNvSpPr txBox="1"/>
              <p:nvPr/>
            </p:nvSpPr>
            <p:spPr>
              <a:xfrm>
                <a:off x="4214109" y="6126863"/>
                <a:ext cx="6653760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/>
                    </a:solidFill>
                  </a:rPr>
                  <a:t>Both the above probabilities are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64C8A8-1457-4770-82AB-5A4ED2008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109" y="6126863"/>
                <a:ext cx="6653760" cy="613886"/>
              </a:xfrm>
              <a:prstGeom prst="rect">
                <a:avLst/>
              </a:prstGeom>
              <a:blipFill>
                <a:blip r:embed="rId5"/>
                <a:stretch>
                  <a:fillRect l="-1333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EC323AE-52D3-564F-D956-90011FD79B46}"/>
              </a:ext>
            </a:extLst>
          </p:cNvPr>
          <p:cNvSpPr txBox="1"/>
          <p:nvPr/>
        </p:nvSpPr>
        <p:spPr>
          <a:xfrm>
            <a:off x="838200" y="3469992"/>
            <a:ext cx="10029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 this scheme correct?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Easy to verify</a:t>
            </a:r>
          </a:p>
          <a:p>
            <a:r>
              <a:rPr lang="en-US" sz="2400" dirty="0"/>
              <a:t>How do we show that this is Perfect One way secure?</a:t>
            </a:r>
          </a:p>
          <a:p>
            <a:r>
              <a:rPr lang="en-US" sz="2400" dirty="0"/>
              <a:t>We need to show that: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716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 build="p"/>
      <p:bldP spid="11" grpId="1" build="p"/>
      <p:bldP spid="11" grpId="2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728C-699A-271E-C761-11E9B685E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SKE: The Security Requirement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8986BD-88B5-8E6C-A13C-677B3196A4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Security Against Message Recovery:</a:t>
                </a:r>
              </a:p>
              <a:p>
                <a:pPr marL="0" indent="0">
                  <a:buNone/>
                </a:pPr>
                <a:r>
                  <a:rPr lang="en-US" dirty="0"/>
                  <a:t>Informally, given a ciphertext of some message, the adversary should have a negligible chance of guessing the corresponding message.</a:t>
                </a:r>
              </a:p>
              <a:p>
                <a:pPr marL="0" indent="0">
                  <a:buNone/>
                </a:pPr>
                <a:r>
                  <a:rPr lang="en-US" dirty="0"/>
                  <a:t>How do we state this formally?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Here the probability is over choosing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b="0" dirty="0"/>
                  <a:t> uniformly at random, and possibly over the randomness of Enc.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8986BD-88B5-8E6C-A13C-677B3196A4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b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@holatex&#10;\newcommand{\M}{\mathcal{M}}&#10;\newcommand{\C}{\mathcal{C}}&#10;\newcommand{\K}{\mathcal{K}}&#10;\newcommand{\abs}[1]{\lvert #1 \rvert}&#10;\newcommand{\Bigabs}[1]{\Big\lvert #1 \Big\rvert}&#10;\begin{document}&#10;Let Eve be an algorithm that takes a ciphertext $c\in\C$ as input and outputs a message $m\in\M$. Then $\forall m\in\M, \Bigabs{\Pr[\text{Eve}(c) = m ; c\leftarrow\text{Enc}(k,m)] - \frac{1}{\abs{\M}}} = \text{negl}(l)$&#10;\end{document}">
            <a:extLst>
              <a:ext uri="{FF2B5EF4-FFF2-40B4-BE49-F238E27FC236}">
                <a16:creationId xmlns:a16="http://schemas.microsoft.com/office/drawing/2014/main" id="{5E967A73-3CB7-3437-6E7C-AF5D6126F2A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49012"/>
            <a:ext cx="9100280" cy="99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57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4BAE9-9757-52A6-0F8B-24C62E314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SKE: The Security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FEB5C-883E-599D-CE5F-441F528F1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81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Security against Message Recovery</a:t>
            </a:r>
          </a:p>
          <a:p>
            <a:pPr marL="0" indent="0">
              <a:buNone/>
            </a:pPr>
            <a:r>
              <a:rPr lang="en-US" sz="2400" dirty="0"/>
              <a:t>Is it good enough?</a:t>
            </a:r>
          </a:p>
          <a:p>
            <a:pPr marL="0" indent="0">
              <a:buNone/>
            </a:pPr>
            <a:r>
              <a:rPr lang="en-US" sz="2400" dirty="0"/>
              <a:t>Consider the following scheme: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@holatex&#10;\newcommand{\M}{\mathcal{M}}&#10;\newcommand{\K}{\mathcal{K}}&#10;\newcommand{\C}{\mathcal{C}}&#10;\newcommand{\abs}[1]{\lvert #1 \rvert}&#10;\begin{document}&#10;$\mathcal{K} = \{0,1\}^l, \M = \C = \{0,1\}^{2l}$\\&#10;$\text{Enc}(k,(m_1,m_2)) : \text{Returns } (k\oplus m_1,m_2)$\\&#10;$\text{Dec}(k,(c_1,c_2)) : \text{Returns } (k\oplus c_1,c_2)$&#10;&#10;\end{document}">
            <a:extLst>
              <a:ext uri="{FF2B5EF4-FFF2-40B4-BE49-F238E27FC236}">
                <a16:creationId xmlns:a16="http://schemas.microsoft.com/office/drawing/2014/main" id="{19EEC641-E313-E12D-C55D-CAA28330622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16184"/>
            <a:ext cx="5741857" cy="11167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0B9A43-5C3E-B1D3-6BCB-B86470A9FDE3}"/>
              </a:ext>
            </a:extLst>
          </p:cNvPr>
          <p:cNvSpPr txBox="1"/>
          <p:nvPr/>
        </p:nvSpPr>
        <p:spPr>
          <a:xfrm>
            <a:off x="838200" y="3859887"/>
            <a:ext cx="74950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Does this scheme satisfy correctness? 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	Yes</a:t>
            </a:r>
          </a:p>
          <a:p>
            <a:r>
              <a:rPr lang="en-US" sz="2400" dirty="0"/>
              <a:t>Is this scheme secure against message recovery?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	Yes</a:t>
            </a:r>
          </a:p>
          <a:p>
            <a:r>
              <a:rPr lang="en-US" sz="2400" dirty="0"/>
              <a:t>Is there an issue with this scheme?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This does not satisfy perfect one-time security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1767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0837-30DE-74E3-ACD2-840BC2C0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SKE: The Security Requirement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7241AB-9EDD-2D97-427A-B5FD57270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Can we build a Perfect One Time Secure Scheme when the message length is double (or more) than the key length?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	No! 😞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Theorem: For any SKE scheme that satisfies perfect one time security, 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This is why we now aim for </a:t>
                </a:r>
                <a:r>
                  <a:rPr lang="en-US" sz="2400" u="sng" dirty="0"/>
                  <a:t>computational security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We will assume that the adversary Eve cannot spend too much time/space to break the security. </a:t>
                </a:r>
              </a:p>
              <a:p>
                <a:pPr marL="0" indent="0">
                  <a:buNone/>
                </a:pPr>
                <a:r>
                  <a:rPr lang="en-US" sz="2400" dirty="0"/>
                  <a:t>Specifically, we assume that Eve is a </a:t>
                </a:r>
                <a:r>
                  <a:rPr lang="en-US" sz="2400" u="sng" dirty="0"/>
                  <a:t>probabilistic polynomial time</a:t>
                </a:r>
                <a:r>
                  <a:rPr lang="en-US" sz="2400" dirty="0"/>
                  <a:t> algorithm in the security parameter.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7241AB-9EDD-2D97-427A-B5FD57270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35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54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1B3A5-53EE-5ABE-C992-296D549AF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9DE17-8F24-D5EB-24B5-3019BCD3F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SKE: The Security Requirement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B0FE64-98DF-A73C-4DFF-983B26DA81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29079" cy="16670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One-time Semantic Security:</a:t>
                </a:r>
              </a:p>
              <a:p>
                <a:pPr marL="0" indent="0">
                  <a:buNone/>
                </a:pPr>
                <a:r>
                  <a:rPr lang="en-US" sz="2400" dirty="0"/>
                  <a:t>This is similar to perfect one-time security, except that now Eve is restricted to be a probabilistic polynomial time (PPT) algorithm (runtime of Eve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B0FE64-98DF-A73C-4DFF-983B26DA81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29079" cy="1667002"/>
              </a:xfrm>
              <a:blipFill>
                <a:blip r:embed="rId2"/>
                <a:stretch>
                  <a:fillRect l="-812" t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151455F-D6FF-FA00-5F04-EB251AC345CF}"/>
              </a:ext>
            </a:extLst>
          </p:cNvPr>
          <p:cNvSpPr txBox="1"/>
          <p:nvPr/>
        </p:nvSpPr>
        <p:spPr>
          <a:xfrm>
            <a:off x="838199" y="3059668"/>
            <a:ext cx="229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Challenger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17F59B-338E-257D-836D-EC5BA6380534}"/>
              </a:ext>
            </a:extLst>
          </p:cNvPr>
          <p:cNvSpPr txBox="1"/>
          <p:nvPr/>
        </p:nvSpPr>
        <p:spPr>
          <a:xfrm>
            <a:off x="7011650" y="3059668"/>
            <a:ext cx="229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11F5C5-542E-9E37-E9C2-DA21B89ED398}"/>
                  </a:ext>
                </a:extLst>
              </p:cNvPr>
              <p:cNvSpPr txBox="1"/>
              <p:nvPr/>
            </p:nvSpPr>
            <p:spPr>
              <a:xfrm>
                <a:off x="7011649" y="3414657"/>
                <a:ext cx="22934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Chooses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11F5C5-542E-9E37-E9C2-DA21B89ED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649" y="3414657"/>
                <a:ext cx="2293495" cy="646331"/>
              </a:xfrm>
              <a:prstGeom prst="rect">
                <a:avLst/>
              </a:prstGeom>
              <a:blipFill>
                <a:blip r:embed="rId3"/>
                <a:stretch>
                  <a:fillRect l="-2210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5B9D27-C0FD-2281-0AFE-C57535D47BFE}"/>
              </a:ext>
            </a:extLst>
          </p:cNvPr>
          <p:cNvCxnSpPr>
            <a:cxnSpLocks/>
          </p:cNvCxnSpPr>
          <p:nvPr/>
        </p:nvCxnSpPr>
        <p:spPr>
          <a:xfrm flipH="1">
            <a:off x="3287842" y="4138960"/>
            <a:ext cx="3282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C63C5A-D035-068A-F409-C136DF8180BD}"/>
                  </a:ext>
                </a:extLst>
              </p:cNvPr>
              <p:cNvSpPr txBox="1"/>
              <p:nvPr/>
            </p:nvSpPr>
            <p:spPr>
              <a:xfrm>
                <a:off x="3623872" y="3769628"/>
                <a:ext cx="3102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challenger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C63C5A-D035-068A-F409-C136DF818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872" y="3769628"/>
                <a:ext cx="3102964" cy="369332"/>
              </a:xfrm>
              <a:prstGeom prst="rect">
                <a:avLst/>
              </a:prstGeom>
              <a:blipFill>
                <a:blip r:embed="rId4"/>
                <a:stretch>
                  <a:fillRect l="-163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1F7244-0498-09B0-4B78-1D7817C14B67}"/>
                  </a:ext>
                </a:extLst>
              </p:cNvPr>
              <p:cNvSpPr txBox="1"/>
              <p:nvPr/>
            </p:nvSpPr>
            <p:spPr>
              <a:xfrm>
                <a:off x="838199" y="4138960"/>
                <a:ext cx="20923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Samples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1F7244-0498-09B0-4B78-1D7817C14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138960"/>
                <a:ext cx="2092377" cy="646331"/>
              </a:xfrm>
              <a:prstGeom prst="rect">
                <a:avLst/>
              </a:prstGeom>
              <a:blipFill>
                <a:blip r:embed="rId5"/>
                <a:stretch>
                  <a:fillRect l="-2410" t="-192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1381D7-E68F-482D-A39B-261613BF906B}"/>
                  </a:ext>
                </a:extLst>
              </p:cNvPr>
              <p:cNvSpPr txBox="1"/>
              <p:nvPr/>
            </p:nvSpPr>
            <p:spPr>
              <a:xfrm>
                <a:off x="838199" y="3412028"/>
                <a:ext cx="2137347" cy="374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Samples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1381D7-E68F-482D-A39B-261613BF9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412028"/>
                <a:ext cx="2137347" cy="374590"/>
              </a:xfrm>
              <a:prstGeom prst="rect">
                <a:avLst/>
              </a:prstGeom>
              <a:blipFill>
                <a:blip r:embed="rId6"/>
                <a:stretch>
                  <a:fillRect l="-2353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76D47E-BA79-9022-E16E-784EC48A46DE}"/>
              </a:ext>
            </a:extLst>
          </p:cNvPr>
          <p:cNvCxnSpPr>
            <a:cxnSpLocks/>
          </p:cNvCxnSpPr>
          <p:nvPr/>
        </p:nvCxnSpPr>
        <p:spPr>
          <a:xfrm>
            <a:off x="3287842" y="4785291"/>
            <a:ext cx="3282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A80176-FB30-C9F8-683A-949D1304BDB1}"/>
                  </a:ext>
                </a:extLst>
              </p:cNvPr>
              <p:cNvSpPr txBox="1"/>
              <p:nvPr/>
            </p:nvSpPr>
            <p:spPr>
              <a:xfrm>
                <a:off x="4204740" y="4415958"/>
                <a:ext cx="3102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Sends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to Eve 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A80176-FB30-C9F8-683A-949D1304B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740" y="4415958"/>
                <a:ext cx="3102964" cy="369332"/>
              </a:xfrm>
              <a:prstGeom prst="rect">
                <a:avLst/>
              </a:prstGeom>
              <a:blipFill>
                <a:blip r:embed="rId7"/>
                <a:stretch>
                  <a:fillRect l="-204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D0A2FCB-215D-2E1D-CD5E-B4F2136229B1}"/>
              </a:ext>
            </a:extLst>
          </p:cNvPr>
          <p:cNvCxnSpPr>
            <a:cxnSpLocks/>
          </p:cNvCxnSpPr>
          <p:nvPr/>
        </p:nvCxnSpPr>
        <p:spPr>
          <a:xfrm flipH="1">
            <a:off x="3287842" y="5265721"/>
            <a:ext cx="3282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066E02A-4A0A-BBA9-7881-8A43B60308AF}"/>
                  </a:ext>
                </a:extLst>
              </p:cNvPr>
              <p:cNvSpPr txBox="1"/>
              <p:nvPr/>
            </p:nvSpPr>
            <p:spPr>
              <a:xfrm>
                <a:off x="3908686" y="4896389"/>
                <a:ext cx="3102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Sends a guess bit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066E02A-4A0A-BBA9-7881-8A43B6030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686" y="4896389"/>
                <a:ext cx="3102964" cy="369332"/>
              </a:xfrm>
              <a:prstGeom prst="rect">
                <a:avLst/>
              </a:prstGeom>
              <a:blipFill>
                <a:blip r:embed="rId8"/>
                <a:stretch>
                  <a:fillRect l="-163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C474921-B74D-EDF6-35AE-E0C560332404}"/>
                  </a:ext>
                </a:extLst>
              </p:cNvPr>
              <p:cNvSpPr txBox="1"/>
              <p:nvPr/>
            </p:nvSpPr>
            <p:spPr>
              <a:xfrm>
                <a:off x="859434" y="5397554"/>
                <a:ext cx="10907843" cy="1352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Eve wins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. The one-time semantic security condition says: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negl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r>
                  <a:rPr lang="en-US" sz="24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Notice that we now allow a negligible advantage from random guessing the bit.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C474921-B74D-EDF6-35AE-E0C560332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34" y="5397554"/>
                <a:ext cx="10907843" cy="1352550"/>
              </a:xfrm>
              <a:prstGeom prst="rect">
                <a:avLst/>
              </a:prstGeom>
              <a:blipFill>
                <a:blip r:embed="rId9"/>
                <a:stretch>
                  <a:fillRect l="-814" t="-3704" b="-10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74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  <p:bldP spid="15" grpId="0"/>
      <p:bldP spid="17" grpId="0"/>
      <p:bldP spid="18" grpId="0"/>
      <p:bldP spid="19" grpId="0"/>
      <p:bldP spid="21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EA8B-5E96-2933-0DAD-46277121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SKE: The Security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45E9F-920C-C4FA-1329-3E51A2F32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There is one more limitation of Shannon’s one time pad.</a:t>
            </a:r>
          </a:p>
          <a:p>
            <a:pPr marL="0" indent="0">
              <a:buNone/>
            </a:pPr>
            <a:r>
              <a:rPr lang="en-US" dirty="0"/>
              <a:t>It is not “two-time” secure. Recall the security game formulation of one-time security…</a:t>
            </a:r>
          </a:p>
          <a:p>
            <a:pPr marL="0" indent="0">
              <a:buNone/>
            </a:pPr>
            <a:r>
              <a:rPr lang="en-US" dirty="0"/>
              <a:t>Let us modify it so that Eve now has the option to send two sets of messages.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600A1B-CFE9-EB20-D261-290ADB131286}"/>
              </a:ext>
            </a:extLst>
          </p:cNvPr>
          <p:cNvSpPr txBox="1"/>
          <p:nvPr/>
        </p:nvSpPr>
        <p:spPr>
          <a:xfrm>
            <a:off x="838200" y="3429000"/>
            <a:ext cx="229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Challenger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2BB86-6A92-7D79-9052-FFF36BFF3E78}"/>
              </a:ext>
            </a:extLst>
          </p:cNvPr>
          <p:cNvSpPr txBox="1"/>
          <p:nvPr/>
        </p:nvSpPr>
        <p:spPr>
          <a:xfrm>
            <a:off x="7011651" y="3429000"/>
            <a:ext cx="229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2EC2E4-3922-6AB2-BFDE-8D163C9F1181}"/>
                  </a:ext>
                </a:extLst>
              </p:cNvPr>
              <p:cNvSpPr txBox="1"/>
              <p:nvPr/>
            </p:nvSpPr>
            <p:spPr>
              <a:xfrm>
                <a:off x="7011650" y="3783989"/>
                <a:ext cx="4710658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Chooses any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2EC2E4-3922-6AB2-BFDE-8D163C9F1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650" y="3783989"/>
                <a:ext cx="4710658" cy="404983"/>
              </a:xfrm>
              <a:prstGeom prst="rect">
                <a:avLst/>
              </a:prstGeom>
              <a:blipFill>
                <a:blip r:embed="rId2"/>
                <a:stretch>
                  <a:fillRect l="-1075" t="-3125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0BAF95-7555-4CE2-3D74-DD8BD4EEDB5B}"/>
              </a:ext>
            </a:extLst>
          </p:cNvPr>
          <p:cNvCxnSpPr>
            <a:cxnSpLocks/>
          </p:cNvCxnSpPr>
          <p:nvPr/>
        </p:nvCxnSpPr>
        <p:spPr>
          <a:xfrm flipH="1">
            <a:off x="2686362" y="4488773"/>
            <a:ext cx="44858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238C69-1B07-5AF9-4E54-2C59BB4BA09F}"/>
                  </a:ext>
                </a:extLst>
              </p:cNvPr>
              <p:cNvSpPr txBox="1"/>
              <p:nvPr/>
            </p:nvSpPr>
            <p:spPr>
              <a:xfrm>
                <a:off x="2713842" y="4078710"/>
                <a:ext cx="4935511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Sends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to challenger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238C69-1B07-5AF9-4E54-2C59BB4BA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842" y="4078710"/>
                <a:ext cx="4935511" cy="404983"/>
              </a:xfrm>
              <a:prstGeom prst="rect">
                <a:avLst/>
              </a:prstGeom>
              <a:blipFill>
                <a:blip r:embed="rId3"/>
                <a:stretch>
                  <a:fillRect l="-102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D762D7-F347-571A-D0EC-A2EFAA23DC5D}"/>
                  </a:ext>
                </a:extLst>
              </p:cNvPr>
              <p:cNvSpPr txBox="1"/>
              <p:nvPr/>
            </p:nvSpPr>
            <p:spPr>
              <a:xfrm>
                <a:off x="838200" y="4508292"/>
                <a:ext cx="2092377" cy="947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Samples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D762D7-F347-571A-D0EC-A2EFAA23D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08292"/>
                <a:ext cx="2092377" cy="947695"/>
              </a:xfrm>
              <a:prstGeom prst="rect">
                <a:avLst/>
              </a:prstGeom>
              <a:blipFill>
                <a:blip r:embed="rId4"/>
                <a:stretch>
                  <a:fillRect l="-3030" t="-40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ACAEC7-864A-AC28-02B0-138659972112}"/>
                  </a:ext>
                </a:extLst>
              </p:cNvPr>
              <p:cNvSpPr txBox="1"/>
              <p:nvPr/>
            </p:nvSpPr>
            <p:spPr>
              <a:xfrm>
                <a:off x="838200" y="3781360"/>
                <a:ext cx="2137347" cy="374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Samples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ACAEC7-864A-AC28-02B0-13865997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81360"/>
                <a:ext cx="2137347" cy="374590"/>
              </a:xfrm>
              <a:prstGeom prst="rect">
                <a:avLst/>
              </a:prstGeom>
              <a:blipFill>
                <a:blip r:embed="rId5"/>
                <a:stretch>
                  <a:fillRect l="-2959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8ED446-C493-C9FF-F789-3BA4FB847B7D}"/>
              </a:ext>
            </a:extLst>
          </p:cNvPr>
          <p:cNvCxnSpPr>
            <a:cxnSpLocks/>
          </p:cNvCxnSpPr>
          <p:nvPr/>
        </p:nvCxnSpPr>
        <p:spPr>
          <a:xfrm>
            <a:off x="3287843" y="5453994"/>
            <a:ext cx="3282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749091-A614-28D9-1EE0-EFD259F04AE3}"/>
                  </a:ext>
                </a:extLst>
              </p:cNvPr>
              <p:cNvSpPr txBox="1"/>
              <p:nvPr/>
            </p:nvSpPr>
            <p:spPr>
              <a:xfrm>
                <a:off x="3866836" y="5053867"/>
                <a:ext cx="3102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to Eve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749091-A614-28D9-1EE0-EFD259F04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836" y="5053867"/>
                <a:ext cx="3102964" cy="369332"/>
              </a:xfrm>
              <a:prstGeom prst="rect">
                <a:avLst/>
              </a:prstGeom>
              <a:blipFill>
                <a:blip r:embed="rId6"/>
                <a:stretch>
                  <a:fillRect l="-1633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2FE6DD-6101-0912-FD16-2AD99CFD3B2B}"/>
              </a:ext>
            </a:extLst>
          </p:cNvPr>
          <p:cNvCxnSpPr>
            <a:cxnSpLocks/>
          </p:cNvCxnSpPr>
          <p:nvPr/>
        </p:nvCxnSpPr>
        <p:spPr>
          <a:xfrm flipH="1">
            <a:off x="3287843" y="5854122"/>
            <a:ext cx="3282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246B26-4936-21F8-4495-AE7D8B180934}"/>
                  </a:ext>
                </a:extLst>
              </p:cNvPr>
              <p:cNvSpPr txBox="1"/>
              <p:nvPr/>
            </p:nvSpPr>
            <p:spPr>
              <a:xfrm>
                <a:off x="3908686" y="5480958"/>
                <a:ext cx="3102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Sends a guess bit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246B26-4936-21F8-4495-AE7D8B180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686" y="5480958"/>
                <a:ext cx="3102964" cy="369332"/>
              </a:xfrm>
              <a:prstGeom prst="rect">
                <a:avLst/>
              </a:prstGeom>
              <a:blipFill>
                <a:blip r:embed="rId7"/>
                <a:stretch>
                  <a:fillRect l="-163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1BCF6B8-770B-F166-9A51-87B66A1FE8BB}"/>
              </a:ext>
            </a:extLst>
          </p:cNvPr>
          <p:cNvSpPr txBox="1"/>
          <p:nvPr/>
        </p:nvSpPr>
        <p:spPr>
          <a:xfrm>
            <a:off x="823832" y="6019584"/>
            <a:ext cx="1115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Ex: Can you devise a strategy for Eve to win this game for the Shannon’s scheme?</a:t>
            </a:r>
          </a:p>
        </p:txBody>
      </p:sp>
    </p:spTree>
    <p:extLst>
      <p:ext uri="{BB962C8B-B14F-4D97-AF65-F5344CB8AC3E}">
        <p14:creationId xmlns:p14="http://schemas.microsoft.com/office/powerpoint/2010/main" val="216909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8" grpId="0"/>
      <p:bldP spid="9" grpId="0"/>
      <p:bldP spid="10" grpId="0"/>
      <p:bldP spid="12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70998-73E5-A77A-24F7-8D005BA5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SKE: The Security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01AE3-33F2-01C1-529B-680C22B60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 now want to design a security game for SKE against PPT adversaries who can send multiple queries (pairs of messages) to the challenger.</a:t>
            </a:r>
            <a:br>
              <a:rPr lang="en-US" sz="2400" dirty="0"/>
            </a:br>
            <a:r>
              <a:rPr lang="en-US" sz="2400" dirty="0"/>
              <a:t>Consider two candidate games:</a:t>
            </a:r>
          </a:p>
          <a:p>
            <a:pPr marL="0" indent="0">
              <a:buNone/>
            </a:pPr>
            <a:r>
              <a:rPr lang="en-US" sz="2400" dirty="0"/>
              <a:t>Game 1: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60625-2CB9-81FF-58BD-A287832EB6A6}"/>
              </a:ext>
            </a:extLst>
          </p:cNvPr>
          <p:cNvSpPr txBox="1"/>
          <p:nvPr/>
        </p:nvSpPr>
        <p:spPr>
          <a:xfrm>
            <a:off x="838200" y="3429000"/>
            <a:ext cx="229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Challenger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5C5C1-3783-8FDB-A82F-C0EDBAD65AEB}"/>
              </a:ext>
            </a:extLst>
          </p:cNvPr>
          <p:cNvSpPr txBox="1"/>
          <p:nvPr/>
        </p:nvSpPr>
        <p:spPr>
          <a:xfrm>
            <a:off x="7011651" y="3429000"/>
            <a:ext cx="229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B05333-B8C2-4EF7-AD0C-31571A6B81B0}"/>
                  </a:ext>
                </a:extLst>
              </p:cNvPr>
              <p:cNvSpPr txBox="1"/>
              <p:nvPr/>
            </p:nvSpPr>
            <p:spPr>
              <a:xfrm>
                <a:off x="7011650" y="3783989"/>
                <a:ext cx="3571406" cy="694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Chooses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…,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B05333-B8C2-4EF7-AD0C-31571A6B8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650" y="3783989"/>
                <a:ext cx="3571406" cy="694164"/>
              </a:xfrm>
              <a:prstGeom prst="rect">
                <a:avLst/>
              </a:prstGeom>
              <a:blipFill>
                <a:blip r:embed="rId2"/>
                <a:stretch>
                  <a:fillRect l="-1418" t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3C4C51-E125-49D7-4382-D5FAF88F765D}"/>
              </a:ext>
            </a:extLst>
          </p:cNvPr>
          <p:cNvCxnSpPr>
            <a:cxnSpLocks/>
          </p:cNvCxnSpPr>
          <p:nvPr/>
        </p:nvCxnSpPr>
        <p:spPr>
          <a:xfrm flipH="1">
            <a:off x="2686362" y="4571914"/>
            <a:ext cx="3956780" cy="12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3933F4-BD7F-9FE1-5691-9B4543EC8D0A}"/>
                  </a:ext>
                </a:extLst>
              </p:cNvPr>
              <p:cNvSpPr txBox="1"/>
              <p:nvPr/>
            </p:nvSpPr>
            <p:spPr>
              <a:xfrm>
                <a:off x="2686362" y="4167664"/>
                <a:ext cx="4935511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3933F4-BD7F-9FE1-5691-9B4543EC8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362" y="4167664"/>
                <a:ext cx="4935511" cy="404983"/>
              </a:xfrm>
              <a:prstGeom prst="rect">
                <a:avLst/>
              </a:prstGeom>
              <a:blipFill>
                <a:blip r:embed="rId3"/>
                <a:stretch>
                  <a:fillRect l="-514"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F5900E-1E85-AD23-7E60-8C98C2CA5682}"/>
                  </a:ext>
                </a:extLst>
              </p:cNvPr>
              <p:cNvSpPr txBox="1"/>
              <p:nvPr/>
            </p:nvSpPr>
            <p:spPr>
              <a:xfrm>
                <a:off x="621465" y="4697309"/>
                <a:ext cx="2092377" cy="1283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F5900E-1E85-AD23-7E60-8C98C2CA5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65" y="4697309"/>
                <a:ext cx="2092377" cy="12838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CDCC6C-BA6C-C4E6-23E2-97C1A73F8C56}"/>
                  </a:ext>
                </a:extLst>
              </p:cNvPr>
              <p:cNvSpPr txBox="1"/>
              <p:nvPr/>
            </p:nvSpPr>
            <p:spPr>
              <a:xfrm>
                <a:off x="469692" y="3766422"/>
                <a:ext cx="2137347" cy="651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0,1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CDCC6C-BA6C-C4E6-23E2-97C1A73F8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92" y="3766422"/>
                <a:ext cx="2137347" cy="651589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EC5FBB-5624-7433-75C1-9F3721C91F56}"/>
              </a:ext>
            </a:extLst>
          </p:cNvPr>
          <p:cNvCxnSpPr>
            <a:cxnSpLocks/>
          </p:cNvCxnSpPr>
          <p:nvPr/>
        </p:nvCxnSpPr>
        <p:spPr>
          <a:xfrm>
            <a:off x="2813154" y="6214455"/>
            <a:ext cx="3282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BF74E3-8FC0-A5C3-4709-FF964ED97617}"/>
                  </a:ext>
                </a:extLst>
              </p:cNvPr>
              <p:cNvSpPr txBox="1"/>
              <p:nvPr/>
            </p:nvSpPr>
            <p:spPr>
              <a:xfrm>
                <a:off x="3761280" y="5845123"/>
                <a:ext cx="3102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BF74E3-8FC0-A5C3-4709-FF964ED97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280" y="5845123"/>
                <a:ext cx="310296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40E908-8B3C-C376-0AA6-709BDC9D1FFB}"/>
              </a:ext>
            </a:extLst>
          </p:cNvPr>
          <p:cNvCxnSpPr>
            <a:cxnSpLocks/>
          </p:cNvCxnSpPr>
          <p:nvPr/>
        </p:nvCxnSpPr>
        <p:spPr>
          <a:xfrm flipH="1">
            <a:off x="2813154" y="6683888"/>
            <a:ext cx="3282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A236C2-7C70-6A65-4FA9-786E62D2E03B}"/>
                  </a:ext>
                </a:extLst>
              </p:cNvPr>
              <p:cNvSpPr txBox="1"/>
              <p:nvPr/>
            </p:nvSpPr>
            <p:spPr>
              <a:xfrm>
                <a:off x="3113270" y="6323746"/>
                <a:ext cx="3102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A236C2-7C70-6A65-4FA9-786E62D2E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270" y="6323746"/>
                <a:ext cx="310296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37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8" grpId="0"/>
      <p:bldP spid="9" grpId="0"/>
      <p:bldP spid="10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DCE9-EC7A-B099-197B-0C21E44F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SKE: The Security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B838C-E23F-9684-FFF0-13952A845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Game 2: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E34772-6328-7063-1E20-4DF79F4FF0D8}"/>
              </a:ext>
            </a:extLst>
          </p:cNvPr>
          <p:cNvSpPr txBox="1"/>
          <p:nvPr/>
        </p:nvSpPr>
        <p:spPr>
          <a:xfrm>
            <a:off x="838200" y="2289748"/>
            <a:ext cx="229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Challenger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42B96F-DDA7-75CF-A2B6-BD5EEC3E6346}"/>
              </a:ext>
            </a:extLst>
          </p:cNvPr>
          <p:cNvSpPr txBox="1"/>
          <p:nvPr/>
        </p:nvSpPr>
        <p:spPr>
          <a:xfrm>
            <a:off x="7011651" y="2289748"/>
            <a:ext cx="229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C0515B-E7FB-AB13-3E74-87CC741EEFB4}"/>
                  </a:ext>
                </a:extLst>
              </p:cNvPr>
              <p:cNvSpPr txBox="1"/>
              <p:nvPr/>
            </p:nvSpPr>
            <p:spPr>
              <a:xfrm>
                <a:off x="7011650" y="2644737"/>
                <a:ext cx="3571406" cy="387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Chooses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C0515B-E7FB-AB13-3E74-87CC741EE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650" y="2644737"/>
                <a:ext cx="3571406" cy="387029"/>
              </a:xfrm>
              <a:prstGeom prst="rect">
                <a:avLst/>
              </a:prstGeom>
              <a:blipFill>
                <a:blip r:embed="rId2"/>
                <a:stretch>
                  <a:fillRect l="-1418"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200AC6-FBBA-2CE2-3354-9258A69A69D1}"/>
              </a:ext>
            </a:extLst>
          </p:cNvPr>
          <p:cNvCxnSpPr>
            <a:cxnSpLocks/>
          </p:cNvCxnSpPr>
          <p:nvPr/>
        </p:nvCxnSpPr>
        <p:spPr>
          <a:xfrm flipH="1">
            <a:off x="3023329" y="3416609"/>
            <a:ext cx="3956780" cy="12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6CFB1A-0227-C974-9059-0D8ACBEA403F}"/>
                  </a:ext>
                </a:extLst>
              </p:cNvPr>
              <p:cNvSpPr txBox="1"/>
              <p:nvPr/>
            </p:nvSpPr>
            <p:spPr>
              <a:xfrm>
                <a:off x="2603917" y="3031676"/>
                <a:ext cx="4935511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6CFB1A-0227-C974-9059-0D8ACBEA4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917" y="3031676"/>
                <a:ext cx="4935511" cy="381515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3C3A83-7045-E922-19C7-550E95C845B9}"/>
                  </a:ext>
                </a:extLst>
              </p:cNvPr>
              <p:cNvSpPr txBox="1"/>
              <p:nvPr/>
            </p:nvSpPr>
            <p:spPr>
              <a:xfrm>
                <a:off x="621465" y="3558057"/>
                <a:ext cx="2092377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3C3A83-7045-E922-19C7-550E95C84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65" y="3558057"/>
                <a:ext cx="2092377" cy="381515"/>
              </a:xfrm>
              <a:prstGeom prst="rect">
                <a:avLst/>
              </a:prstGeom>
              <a:blipFill>
                <a:blip r:embed="rId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EECA21-EED7-D8FC-12AD-AFD7ADC01CA8}"/>
                  </a:ext>
                </a:extLst>
              </p:cNvPr>
              <p:cNvSpPr txBox="1"/>
              <p:nvPr/>
            </p:nvSpPr>
            <p:spPr>
              <a:xfrm>
                <a:off x="311047" y="2659080"/>
                <a:ext cx="2137347" cy="651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0,1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EECA21-EED7-D8FC-12AD-AFD7ADC01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7" y="2659080"/>
                <a:ext cx="2137347" cy="651589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775CC6-8D27-14C2-5148-037AAE668455}"/>
              </a:ext>
            </a:extLst>
          </p:cNvPr>
          <p:cNvCxnSpPr>
            <a:cxnSpLocks/>
          </p:cNvCxnSpPr>
          <p:nvPr/>
        </p:nvCxnSpPr>
        <p:spPr>
          <a:xfrm>
            <a:off x="3360296" y="4034979"/>
            <a:ext cx="3282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209F3E-1B6F-7FFF-5079-78F033053FEF}"/>
                  </a:ext>
                </a:extLst>
              </p:cNvPr>
              <p:cNvSpPr txBox="1"/>
              <p:nvPr/>
            </p:nvSpPr>
            <p:spPr>
              <a:xfrm>
                <a:off x="3540178" y="3636557"/>
                <a:ext cx="3102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209F3E-1B6F-7FFF-5079-78F033053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178" y="3636557"/>
                <a:ext cx="310296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899241C-D09D-5843-1FD5-4287114C90AF}"/>
              </a:ext>
            </a:extLst>
          </p:cNvPr>
          <p:cNvCxnSpPr>
            <a:cxnSpLocks/>
          </p:cNvCxnSpPr>
          <p:nvPr/>
        </p:nvCxnSpPr>
        <p:spPr>
          <a:xfrm flipH="1">
            <a:off x="3450237" y="6303067"/>
            <a:ext cx="3282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B13729-FC9B-20DA-4C9A-2CAC98FB78BF}"/>
                  </a:ext>
                </a:extLst>
              </p:cNvPr>
              <p:cNvSpPr txBox="1"/>
              <p:nvPr/>
            </p:nvSpPr>
            <p:spPr>
              <a:xfrm>
                <a:off x="3711471" y="5933735"/>
                <a:ext cx="3102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B13729-FC9B-20DA-4C9A-2CAC98FB7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471" y="5933735"/>
                <a:ext cx="310296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582AF1-C72F-001B-0C60-9F58B20C0BC9}"/>
                  </a:ext>
                </a:extLst>
              </p:cNvPr>
              <p:cNvSpPr txBox="1"/>
              <p:nvPr/>
            </p:nvSpPr>
            <p:spPr>
              <a:xfrm>
                <a:off x="4664752" y="4287187"/>
                <a:ext cx="11964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582AF1-C72F-001B-0C60-9F58B20C0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752" y="4287187"/>
                <a:ext cx="119640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FAD465-7357-483D-6743-42D0321221BF}"/>
                  </a:ext>
                </a:extLst>
              </p:cNvPr>
              <p:cNvSpPr txBox="1"/>
              <p:nvPr/>
            </p:nvSpPr>
            <p:spPr>
              <a:xfrm>
                <a:off x="7011650" y="4596140"/>
                <a:ext cx="3571406" cy="387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Chooses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FAD465-7357-483D-6743-42D032122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650" y="4596140"/>
                <a:ext cx="3571406" cy="387029"/>
              </a:xfrm>
              <a:prstGeom prst="rect">
                <a:avLst/>
              </a:prstGeom>
              <a:blipFill>
                <a:blip r:embed="rId9"/>
                <a:stretch>
                  <a:fillRect l="-1418" t="-3125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E95D0D-E8DF-386D-8688-2FA23F4D8E58}"/>
                  </a:ext>
                </a:extLst>
              </p:cNvPr>
              <p:cNvSpPr txBox="1"/>
              <p:nvPr/>
            </p:nvSpPr>
            <p:spPr>
              <a:xfrm>
                <a:off x="621465" y="5404346"/>
                <a:ext cx="2092377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E95D0D-E8DF-386D-8688-2FA23F4D8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65" y="5404346"/>
                <a:ext cx="2092377" cy="381515"/>
              </a:xfrm>
              <a:prstGeom prst="rect">
                <a:avLst/>
              </a:prstGeom>
              <a:blipFill>
                <a:blip r:embed="rId1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45AB5E-1EC7-35D9-F314-0C53E0962844}"/>
              </a:ext>
            </a:extLst>
          </p:cNvPr>
          <p:cNvCxnSpPr>
            <a:cxnSpLocks/>
          </p:cNvCxnSpPr>
          <p:nvPr/>
        </p:nvCxnSpPr>
        <p:spPr>
          <a:xfrm>
            <a:off x="3360296" y="5785861"/>
            <a:ext cx="3282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52492C3-3106-C278-AEE3-410B9A40B225}"/>
                  </a:ext>
                </a:extLst>
              </p:cNvPr>
              <p:cNvSpPr txBox="1"/>
              <p:nvPr/>
            </p:nvSpPr>
            <p:spPr>
              <a:xfrm>
                <a:off x="3630119" y="5394760"/>
                <a:ext cx="3102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52492C3-3106-C278-AEE3-410B9A40B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119" y="5394760"/>
                <a:ext cx="310296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9B759F-DB7E-DBCB-FC66-6135C6EDAC48}"/>
                  </a:ext>
                </a:extLst>
              </p:cNvPr>
              <p:cNvSpPr txBox="1"/>
              <p:nvPr/>
            </p:nvSpPr>
            <p:spPr>
              <a:xfrm>
                <a:off x="2623904" y="4834882"/>
                <a:ext cx="4935511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9B759F-DB7E-DBCB-FC66-6135C6EDA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904" y="4834882"/>
                <a:ext cx="4935511" cy="381515"/>
              </a:xfrm>
              <a:prstGeom prst="rect">
                <a:avLst/>
              </a:prstGeom>
              <a:blipFill>
                <a:blip r:embed="rId1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C3F29F-C05C-68B4-C46B-68E6CB2C0DFC}"/>
              </a:ext>
            </a:extLst>
          </p:cNvPr>
          <p:cNvCxnSpPr>
            <a:cxnSpLocks/>
          </p:cNvCxnSpPr>
          <p:nvPr/>
        </p:nvCxnSpPr>
        <p:spPr>
          <a:xfrm flipH="1">
            <a:off x="3023329" y="5216173"/>
            <a:ext cx="3956780" cy="12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05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E72B0-D9B8-C650-97BE-74AD1BD40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Cryptography?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9E6D0-7CAA-0B20-0E47-FEB571385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39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“The study and practice of techniques for </a:t>
            </a:r>
            <a:r>
              <a:rPr lang="en-US" sz="2400" u="sng" dirty="0">
                <a:ea typeface="+mn-lt"/>
                <a:cs typeface="+mn-lt"/>
              </a:rPr>
              <a:t>secure communication</a:t>
            </a:r>
            <a:r>
              <a:rPr lang="en-US" sz="2400" dirty="0">
                <a:ea typeface="+mn-lt"/>
                <a:cs typeface="+mn-lt"/>
              </a:rPr>
              <a:t> in the presence of </a:t>
            </a:r>
            <a:r>
              <a:rPr lang="en-US" sz="2400" u="sng" dirty="0">
                <a:ea typeface="+mn-lt"/>
                <a:cs typeface="+mn-lt"/>
              </a:rPr>
              <a:t>adversaries</a:t>
            </a:r>
            <a:r>
              <a:rPr lang="en-US" sz="2400" dirty="0">
                <a:ea typeface="+mn-lt"/>
                <a:cs typeface="+mn-lt"/>
              </a:rPr>
              <a:t>.”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501039-F723-276D-3446-8EAD0F8D2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2" y="3230905"/>
            <a:ext cx="77247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7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E82D7-23D4-9779-01C5-4AC1E641D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SKE: The Security Requirement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7787D-C3CF-5595-BBC3-64F6AE71BB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 both games, Eve wins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The security condition says:</a:t>
                </a: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negl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Which of these games captures a </a:t>
                </a:r>
                <a:r>
                  <a:rPr lang="en-US" u="sng" dirty="0"/>
                  <a:t>stronger</a:t>
                </a:r>
                <a:r>
                  <a:rPr lang="en-US" dirty="0"/>
                  <a:t> notion of security?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We say that a SKE scheme is IND-CPA (Indistinguishability under Chosen Plaintext Attack) secure if it is secure against Game 2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7787D-C3CF-5595-BBC3-64F6AE71BB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50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C647C-4AF8-684B-4B6D-3224EC1C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SKE: Constructing IND-CPA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99267-1529-F064-369F-FA7A4760A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do we construct such a scheme?</a:t>
            </a:r>
          </a:p>
          <a:p>
            <a:pPr marL="0" indent="0">
              <a:buNone/>
            </a:pPr>
            <a:r>
              <a:rPr lang="en-US" dirty="0"/>
              <a:t>How do we exploit the computational limitation (PPT algorithm) of the adversary?</a:t>
            </a:r>
          </a:p>
          <a:p>
            <a:pPr marL="0" indent="0">
              <a:buNone/>
            </a:pPr>
            <a:r>
              <a:rPr lang="en-US" dirty="0"/>
              <a:t>If we knew a problem that is provably unsolvable by a PPT algorithm, we could hope to somehow use that to build our scheme. </a:t>
            </a:r>
          </a:p>
          <a:p>
            <a:pPr marL="0" indent="0">
              <a:buNone/>
            </a:pPr>
            <a:r>
              <a:rPr lang="en-US" dirty="0"/>
              <a:t>In order to break the scheme, Eve would have to solve this problem, which it couldn’t, cause it’s PPT.</a:t>
            </a:r>
          </a:p>
        </p:txBody>
      </p:sp>
    </p:spTree>
    <p:extLst>
      <p:ext uri="{BB962C8B-B14F-4D97-AF65-F5344CB8AC3E}">
        <p14:creationId xmlns:p14="http://schemas.microsoft.com/office/powerpoint/2010/main" val="303667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14CEE-4D35-4803-A9F0-EA479771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08D48-AB1F-B650-D519-A98BE69B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SKE: Constructing IND-CPA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4D60F-CDC6-8B49-15A4-504A50E98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Are there problems which are hard for PPT algorithms?</a:t>
            </a:r>
          </a:p>
          <a:p>
            <a:pPr marL="0" indent="0">
              <a:buNone/>
            </a:pPr>
            <a:r>
              <a:rPr lang="en-US" dirty="0"/>
              <a:t>Believably, but not provably! This constitutes one of the most important  in theoretical computer science.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 we will assume there exists some task which is hard for any PPT algorithm, and we will then use it to construct IND-CPA SKE.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scheme will be secure </a:t>
            </a:r>
            <a:r>
              <a:rPr lang="en-US" u="sng" dirty="0"/>
              <a:t>assuming the task is hard</a:t>
            </a:r>
          </a:p>
        </p:txBody>
      </p:sp>
    </p:spTree>
    <p:extLst>
      <p:ext uri="{BB962C8B-B14F-4D97-AF65-F5344CB8AC3E}">
        <p14:creationId xmlns:p14="http://schemas.microsoft.com/office/powerpoint/2010/main" val="41632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78C16-BFD5-C82A-18EE-E4CC3429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 Random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D29CF-5C39-3EF1-7A1A-675C7EEBA0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Consider a keyed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pseudo-random function</a:t>
                </a:r>
                <a:r>
                  <a:rPr lang="en-IN" b="1" dirty="0"/>
                  <a:t> (PRF) </a:t>
                </a:r>
                <a:r>
                  <a:rPr lang="en-IN" dirty="0"/>
                  <a:t>if</a:t>
                </a:r>
              </a:p>
              <a:p>
                <a:r>
                  <a:rPr lang="en-IN" dirty="0"/>
                  <a:t>It is deterministic and efficiently computable </a:t>
                </a:r>
              </a:p>
              <a:p>
                <a:r>
                  <a:rPr lang="en-IN" dirty="0"/>
                  <a:t>It is computationally indistinguishable from a truly random function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/>
                  <a:t> 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As before, we will formalize this notion via a security game.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D29CF-5C39-3EF1-7A1A-675C7EEBA0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88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2E8FA-DEA6-87A5-50B4-92F38FAD1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 Random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0EF0F-6B72-2667-3576-3D8A3B2477ED}"/>
              </a:ext>
            </a:extLst>
          </p:cNvPr>
          <p:cNvSpPr txBox="1"/>
          <p:nvPr/>
        </p:nvSpPr>
        <p:spPr>
          <a:xfrm>
            <a:off x="688298" y="1475416"/>
            <a:ext cx="229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Challenger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22D714-3AAF-96EF-96ED-5C1B4F8D8294}"/>
              </a:ext>
            </a:extLst>
          </p:cNvPr>
          <p:cNvSpPr txBox="1"/>
          <p:nvPr/>
        </p:nvSpPr>
        <p:spPr>
          <a:xfrm>
            <a:off x="4382123" y="1475416"/>
            <a:ext cx="229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6113F4-7BAB-86CE-E064-15A83407FEB0}"/>
                  </a:ext>
                </a:extLst>
              </p:cNvPr>
              <p:cNvSpPr txBox="1"/>
              <p:nvPr/>
            </p:nvSpPr>
            <p:spPr>
              <a:xfrm>
                <a:off x="4254079" y="2404004"/>
                <a:ext cx="1892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Chooses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6113F4-7BAB-86CE-E064-15A83407F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079" y="2404004"/>
                <a:ext cx="1892508" cy="369332"/>
              </a:xfrm>
              <a:prstGeom prst="rect">
                <a:avLst/>
              </a:prstGeom>
              <a:blipFill>
                <a:blip r:embed="rId2"/>
                <a:stretch>
                  <a:fillRect l="-335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37D570-7FC4-7D57-37B9-67E699E080D7}"/>
              </a:ext>
            </a:extLst>
          </p:cNvPr>
          <p:cNvCxnSpPr>
            <a:cxnSpLocks/>
          </p:cNvCxnSpPr>
          <p:nvPr/>
        </p:nvCxnSpPr>
        <p:spPr>
          <a:xfrm flipH="1">
            <a:off x="2873427" y="2985209"/>
            <a:ext cx="8591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C7AB67-62DE-54AA-A998-5535E3D0F193}"/>
                  </a:ext>
                </a:extLst>
              </p:cNvPr>
              <p:cNvSpPr txBox="1"/>
              <p:nvPr/>
            </p:nvSpPr>
            <p:spPr>
              <a:xfrm>
                <a:off x="2733983" y="2592561"/>
                <a:ext cx="1310079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C7AB67-62DE-54AA-A998-5535E3D0F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983" y="2592561"/>
                <a:ext cx="1310079" cy="381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B18963-D18C-6A36-061E-4F549301174A}"/>
                  </a:ext>
                </a:extLst>
              </p:cNvPr>
              <p:cNvSpPr txBox="1"/>
              <p:nvPr/>
            </p:nvSpPr>
            <p:spPr>
              <a:xfrm>
                <a:off x="470632" y="3100820"/>
                <a:ext cx="240279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Else: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B18963-D18C-6A36-061E-4F5493011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32" y="3100820"/>
                <a:ext cx="2402795" cy="1477328"/>
              </a:xfrm>
              <a:prstGeom prst="rect">
                <a:avLst/>
              </a:prstGeom>
              <a:blipFill>
                <a:blip r:embed="rId4"/>
                <a:stretch>
                  <a:fillRect l="-1571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A119B7-01CF-7F96-85C7-D19118825E91}"/>
                  </a:ext>
                </a:extLst>
              </p:cNvPr>
              <p:cNvSpPr txBox="1"/>
              <p:nvPr/>
            </p:nvSpPr>
            <p:spPr>
              <a:xfrm>
                <a:off x="161145" y="1844748"/>
                <a:ext cx="2402795" cy="928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Func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𝒳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0,1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A119B7-01CF-7F96-85C7-D19118825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45" y="1844748"/>
                <a:ext cx="2402795" cy="928588"/>
              </a:xfrm>
              <a:prstGeom prst="rect">
                <a:avLst/>
              </a:prstGeom>
              <a:blipFill>
                <a:blip r:embed="rId5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5D52214-DABC-9966-DFF4-58E73152CFB6}"/>
              </a:ext>
            </a:extLst>
          </p:cNvPr>
          <p:cNvCxnSpPr>
            <a:cxnSpLocks/>
          </p:cNvCxnSpPr>
          <p:nvPr/>
        </p:nvCxnSpPr>
        <p:spPr>
          <a:xfrm>
            <a:off x="2950252" y="4297209"/>
            <a:ext cx="10077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6BB8E3-149D-683C-048F-FAFBAC6A5416}"/>
                  </a:ext>
                </a:extLst>
              </p:cNvPr>
              <p:cNvSpPr txBox="1"/>
              <p:nvPr/>
            </p:nvSpPr>
            <p:spPr>
              <a:xfrm>
                <a:off x="2498983" y="5455542"/>
                <a:ext cx="1780081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6BB8E3-149D-683C-048F-FAFBAC6A5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983" y="5455542"/>
                <a:ext cx="1780081" cy="381515"/>
              </a:xfrm>
              <a:prstGeom prst="rect">
                <a:avLst/>
              </a:prstGeom>
              <a:blipFill>
                <a:blip r:embed="rId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9332825-846E-741B-1C89-43C8BB0378E2}"/>
                  </a:ext>
                </a:extLst>
              </p:cNvPr>
              <p:cNvSpPr txBox="1"/>
              <p:nvPr/>
            </p:nvSpPr>
            <p:spPr>
              <a:xfrm>
                <a:off x="2702875" y="4453505"/>
                <a:ext cx="12142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9332825-846E-741B-1C89-43C8BB037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875" y="4453505"/>
                <a:ext cx="121420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8C4F25-1947-5606-2F51-B602FE5E4CA7}"/>
                  </a:ext>
                </a:extLst>
              </p:cNvPr>
              <p:cNvSpPr txBox="1"/>
              <p:nvPr/>
            </p:nvSpPr>
            <p:spPr>
              <a:xfrm>
                <a:off x="2474000" y="4905632"/>
                <a:ext cx="178008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8C4F25-1947-5606-2F51-B602FE5E4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000" y="4905632"/>
                <a:ext cx="1780080" cy="381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89C84A3-E723-22F7-0989-5DEF94402382}"/>
              </a:ext>
            </a:extLst>
          </p:cNvPr>
          <p:cNvCxnSpPr>
            <a:cxnSpLocks/>
          </p:cNvCxnSpPr>
          <p:nvPr/>
        </p:nvCxnSpPr>
        <p:spPr>
          <a:xfrm flipH="1">
            <a:off x="2873427" y="5301737"/>
            <a:ext cx="10846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202AC3D-5C00-C474-7CA0-346272CB04B4}"/>
                  </a:ext>
                </a:extLst>
              </p:cNvPr>
              <p:cNvSpPr txBox="1"/>
              <p:nvPr/>
            </p:nvSpPr>
            <p:spPr>
              <a:xfrm>
                <a:off x="2743824" y="3923682"/>
                <a:ext cx="1214204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202AC3D-5C00-C474-7CA0-346272CB0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824" y="3923682"/>
                <a:ext cx="1214204" cy="381515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3D5C488-4073-BBE1-5CB0-2ACD16B5BA22}"/>
              </a:ext>
            </a:extLst>
          </p:cNvPr>
          <p:cNvCxnSpPr>
            <a:cxnSpLocks/>
          </p:cNvCxnSpPr>
          <p:nvPr/>
        </p:nvCxnSpPr>
        <p:spPr>
          <a:xfrm>
            <a:off x="2836884" y="5837057"/>
            <a:ext cx="11211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F0E7BD3-5D7A-8680-F8FF-B220B0004D03}"/>
              </a:ext>
            </a:extLst>
          </p:cNvPr>
          <p:cNvCxnSpPr>
            <a:cxnSpLocks/>
          </p:cNvCxnSpPr>
          <p:nvPr/>
        </p:nvCxnSpPr>
        <p:spPr>
          <a:xfrm flipH="1">
            <a:off x="2926826" y="6441060"/>
            <a:ext cx="9902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C7C2ACE-5E08-206E-14CB-B8F6C2B03E8D}"/>
                  </a:ext>
                </a:extLst>
              </p:cNvPr>
              <p:cNvSpPr txBox="1"/>
              <p:nvPr/>
            </p:nvSpPr>
            <p:spPr>
              <a:xfrm>
                <a:off x="3147859" y="6050233"/>
                <a:ext cx="4323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C7C2ACE-5E08-206E-14CB-B8F6C2B03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859" y="6050233"/>
                <a:ext cx="43236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E2A8473-DAFB-A600-70B1-99032A9F6D7C}"/>
                  </a:ext>
                </a:extLst>
              </p:cNvPr>
              <p:cNvSpPr txBox="1"/>
              <p:nvPr/>
            </p:nvSpPr>
            <p:spPr>
              <a:xfrm>
                <a:off x="6675617" y="3839483"/>
                <a:ext cx="479185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Eve wins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sz="2400" dirty="0"/>
                  <a:t> is said to be a pseudorandom function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negl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E2A8473-DAFB-A600-70B1-99032A9F6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617" y="3839483"/>
                <a:ext cx="4791857" cy="1938992"/>
              </a:xfrm>
              <a:prstGeom prst="rect">
                <a:avLst/>
              </a:prstGeom>
              <a:blipFill>
                <a:blip r:embed="rId11"/>
                <a:stretch>
                  <a:fillRect l="-2116" t="-2597" b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545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10D44-7DD3-CFF2-E65A-1FD40BCAE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A4F7-3735-2DAF-DCD9-40155A9E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Psuedo</a:t>
            </a:r>
            <a:r>
              <a:rPr lang="en-US" dirty="0"/>
              <a:t> Random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92E0B-19E0-596B-645F-8C1B8A232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Are there any known pseudo random functions?</a:t>
            </a:r>
          </a:p>
          <a:p>
            <a:pPr marL="0" indent="0">
              <a:buNone/>
            </a:pPr>
            <a:r>
              <a:rPr lang="en-US" dirty="0"/>
              <a:t>Again, not provably!</a:t>
            </a:r>
          </a:p>
          <a:p>
            <a:pPr marL="0" indent="0">
              <a:buNone/>
            </a:pPr>
            <a:r>
              <a:rPr lang="en-US" dirty="0"/>
              <a:t>Assuming existence of another ‘simpler’ primitive called a One Way Function (OWF), we can construct a PRF.</a:t>
            </a:r>
          </a:p>
          <a:p>
            <a:pPr marL="0" indent="0">
              <a:buNone/>
            </a:pPr>
            <a:r>
              <a:rPr lang="en-US" dirty="0"/>
              <a:t>In practice, there are few candidates which are treated as PRFs</a:t>
            </a:r>
          </a:p>
          <a:p>
            <a:pPr marL="0" indent="0">
              <a:buNone/>
            </a:pPr>
            <a:r>
              <a:rPr lang="en-US" dirty="0" err="1"/>
              <a:t>Eg.</a:t>
            </a:r>
            <a:r>
              <a:rPr lang="en-US" dirty="0"/>
              <a:t> AES, SHA-256, ChaCha20</a:t>
            </a:r>
          </a:p>
          <a:p>
            <a:pPr marL="0" indent="0">
              <a:buNone/>
            </a:pPr>
            <a:r>
              <a:rPr lang="en-IN" dirty="0"/>
              <a:t>These are assumed to behave like PRFs based on empirical analysis and the absence of known attacks.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0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3602-CCD2-5AE0-873D-AEAF77E24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IND-CPA Scheme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F564B7-73AE-7AFD-ACF0-938431C61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89236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Given a PRF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(for some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), here is a construction of a SKE scheme: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F564B7-73AE-7AFD-ACF0-938431C61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89236" cy="4351338"/>
              </a:xfrm>
              <a:blipFill>
                <a:blip r:embed="rId2"/>
                <a:stretch>
                  <a:fillRect l="-950" t="-1453" r="-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@holatex&#10;\newcommand{\M}{\mathcal{M}}&#10;\newcommand{\K}{\mathcal{K}}&#10;\newcommand{\C}{\mathcal{C}}&#10;\newcommand{\abs}[1]{\lvert #1 \rvert}&#10;\begin{document}&#10;$\mathcal{K} = \{0,1\}^l, \M = \{0,1\}^{\lambda(l)}, \C = \{0,1\}^{2\lambda(l)}$\\\\&#10;$\text{Enc}(k,m)$: \\&#10;&#9;Samples $r\leftarrow \{0,1\}^{\lambda(l)}$ \\&#10;  Returns $(r,m\oplus F(k,r))$\\\\&#10;$\text{Dec}(k,(c_1,c_2))$ : \\&#10;Returns $c_2\oplus F(k,c_1)$&#10;&#10;\end{document}">
            <a:extLst>
              <a:ext uri="{FF2B5EF4-FFF2-40B4-BE49-F238E27FC236}">
                <a16:creationId xmlns:a16="http://schemas.microsoft.com/office/drawing/2014/main" id="{9AE75BC7-8E8B-3C21-F60B-8874E983EFF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11310"/>
            <a:ext cx="8305800" cy="419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0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D3316-1BED-73B2-79E9-136CBB36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Arguing the scheme is IND-CPA secure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0A8C56-D37A-2180-86E4-01486BE368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do we argue that this scheme is secure?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Informally, we’ll use the security of the PRF in showing this.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Formally, we can show the following: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If there exists a PPT Eve that wins the IND-CPA game of this scheme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, there exists a PPT Eve’ that wins the PRF game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0A8C56-D37A-2180-86E4-01486BE368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7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BE13A-5F76-C738-5693-C3E54FA05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B117-6C22-5FE1-5220-6AC51060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Arguing the scheme is IND-CPA secure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AEB51-8C33-D97D-CEFD-ED7C378E8193}"/>
              </a:ext>
            </a:extLst>
          </p:cNvPr>
          <p:cNvSpPr txBox="1"/>
          <p:nvPr/>
        </p:nvSpPr>
        <p:spPr>
          <a:xfrm>
            <a:off x="688298" y="1475416"/>
            <a:ext cx="229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Challenger (for PRF)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4881A-BA8A-0917-3582-40A783A2BB42}"/>
              </a:ext>
            </a:extLst>
          </p:cNvPr>
          <p:cNvSpPr txBox="1"/>
          <p:nvPr/>
        </p:nvSpPr>
        <p:spPr>
          <a:xfrm>
            <a:off x="7515067" y="1478393"/>
            <a:ext cx="229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Eve (for CPA)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A8179F-B463-58C5-C3AA-60B6B26B8F23}"/>
              </a:ext>
            </a:extLst>
          </p:cNvPr>
          <p:cNvCxnSpPr>
            <a:cxnSpLocks/>
          </p:cNvCxnSpPr>
          <p:nvPr/>
        </p:nvCxnSpPr>
        <p:spPr>
          <a:xfrm flipH="1">
            <a:off x="3147859" y="3784911"/>
            <a:ext cx="8591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74297C-6AC8-16D5-F774-DDFAE035FA80}"/>
                  </a:ext>
                </a:extLst>
              </p:cNvPr>
              <p:cNvSpPr txBox="1"/>
              <p:nvPr/>
            </p:nvSpPr>
            <p:spPr>
              <a:xfrm>
                <a:off x="2938967" y="3403396"/>
                <a:ext cx="1310079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74297C-6AC8-16D5-F774-DDFAE035F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967" y="3403396"/>
                <a:ext cx="1310079" cy="3815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D01EE9-C0AA-D460-E0B5-92FBF246CF50}"/>
                  </a:ext>
                </a:extLst>
              </p:cNvPr>
              <p:cNvSpPr txBox="1"/>
              <p:nvPr/>
            </p:nvSpPr>
            <p:spPr>
              <a:xfrm>
                <a:off x="470632" y="3314360"/>
                <a:ext cx="240279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Else: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D01EE9-C0AA-D460-E0B5-92FBF246C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32" y="3314360"/>
                <a:ext cx="2402795" cy="1477328"/>
              </a:xfrm>
              <a:prstGeom prst="rect">
                <a:avLst/>
              </a:prstGeom>
              <a:blipFill>
                <a:blip r:embed="rId3"/>
                <a:stretch>
                  <a:fillRect l="-1571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775CEA-3F45-EF40-F668-1ECC81A82765}"/>
                  </a:ext>
                </a:extLst>
              </p:cNvPr>
              <p:cNvSpPr txBox="1"/>
              <p:nvPr/>
            </p:nvSpPr>
            <p:spPr>
              <a:xfrm>
                <a:off x="161145" y="1844748"/>
                <a:ext cx="2402795" cy="928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Func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𝒳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0,1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775CEA-3F45-EF40-F668-1ECC81A82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45" y="1844748"/>
                <a:ext cx="2402795" cy="928588"/>
              </a:xfrm>
              <a:prstGeom prst="rect">
                <a:avLst/>
              </a:prstGeom>
              <a:blipFill>
                <a:blip r:embed="rId4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A62F3C-BAAA-C440-669F-B658544FE0C8}"/>
              </a:ext>
            </a:extLst>
          </p:cNvPr>
          <p:cNvCxnSpPr>
            <a:cxnSpLocks/>
          </p:cNvCxnSpPr>
          <p:nvPr/>
        </p:nvCxnSpPr>
        <p:spPr>
          <a:xfrm>
            <a:off x="3073533" y="4407434"/>
            <a:ext cx="10077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147BCD2-1D2B-76AC-7054-DCC280FA4BA9}"/>
                  </a:ext>
                </a:extLst>
              </p:cNvPr>
              <p:cNvSpPr txBox="1"/>
              <p:nvPr/>
            </p:nvSpPr>
            <p:spPr>
              <a:xfrm>
                <a:off x="2970319" y="4025919"/>
                <a:ext cx="12142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147BCD2-1D2B-76AC-7054-DCC280FA4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319" y="4025919"/>
                <a:ext cx="1214204" cy="369332"/>
              </a:xfrm>
              <a:prstGeom prst="rect">
                <a:avLst/>
              </a:prstGeom>
              <a:blipFill>
                <a:blip r:embed="rId5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80FD004-A8F2-6672-6240-2FA2B35ECA41}"/>
              </a:ext>
            </a:extLst>
          </p:cNvPr>
          <p:cNvCxnSpPr>
            <a:cxnSpLocks/>
          </p:cNvCxnSpPr>
          <p:nvPr/>
        </p:nvCxnSpPr>
        <p:spPr>
          <a:xfrm>
            <a:off x="5681270" y="4791688"/>
            <a:ext cx="24284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14FFE5B-0CDA-939E-6EB1-4778D9035B92}"/>
              </a:ext>
            </a:extLst>
          </p:cNvPr>
          <p:cNvCxnSpPr>
            <a:cxnSpLocks/>
          </p:cNvCxnSpPr>
          <p:nvPr/>
        </p:nvCxnSpPr>
        <p:spPr>
          <a:xfrm flipH="1">
            <a:off x="2728210" y="6041560"/>
            <a:ext cx="22335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9C78B68-7C29-B3CC-CE74-89580A7695D6}"/>
              </a:ext>
            </a:extLst>
          </p:cNvPr>
          <p:cNvSpPr txBox="1"/>
          <p:nvPr/>
        </p:nvSpPr>
        <p:spPr>
          <a:xfrm>
            <a:off x="4534522" y="1475416"/>
            <a:ext cx="229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Eve’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5A1968-EA9F-F1E0-062A-61660447D74E}"/>
                  </a:ext>
                </a:extLst>
              </p:cNvPr>
              <p:cNvSpPr txBox="1"/>
              <p:nvPr/>
            </p:nvSpPr>
            <p:spPr>
              <a:xfrm>
                <a:off x="4381732" y="2179652"/>
                <a:ext cx="1561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lit/>
                        </m:rPr>
                        <a:rPr lang="en-US" i="1" dirty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0,1</m:t>
                      </m:r>
                      <m:r>
                        <m:rPr>
                          <m:lit/>
                        </m:rPr>
                        <a:rPr lang="en-US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5A1968-EA9F-F1E0-062A-61660447D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732" y="2179652"/>
                <a:ext cx="1561477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6145DFE-C741-93DA-7C70-70B07EE71602}"/>
              </a:ext>
            </a:extLst>
          </p:cNvPr>
          <p:cNvCxnSpPr/>
          <p:nvPr/>
        </p:nvCxnSpPr>
        <p:spPr>
          <a:xfrm flipH="1">
            <a:off x="5681270" y="2974076"/>
            <a:ext cx="22934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3FBFF6E-790C-1EBF-D80E-A3CAB3757D13}"/>
                  </a:ext>
                </a:extLst>
              </p:cNvPr>
              <p:cNvSpPr txBox="1"/>
              <p:nvPr/>
            </p:nvSpPr>
            <p:spPr>
              <a:xfrm>
                <a:off x="6280879" y="2582578"/>
                <a:ext cx="1234188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3FBFF6E-790C-1EBF-D80E-A3CAB3757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879" y="2582578"/>
                <a:ext cx="1234188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29E02C7-E4FA-E2FF-F73C-CFCAFA8C10E8}"/>
                  </a:ext>
                </a:extLst>
              </p:cNvPr>
              <p:cNvSpPr txBox="1"/>
              <p:nvPr/>
            </p:nvSpPr>
            <p:spPr>
              <a:xfrm>
                <a:off x="9396021" y="3388449"/>
                <a:ext cx="2218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29E02C7-E4FA-E2FF-F73C-CFCAFA8C1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021" y="3388449"/>
                <a:ext cx="2218544" cy="369332"/>
              </a:xfrm>
              <a:prstGeom prst="rect">
                <a:avLst/>
              </a:prstGeom>
              <a:blipFill>
                <a:blip r:embed="rId8"/>
                <a:stretch>
                  <a:fillRect l="-227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8B30FB1-D459-53F3-BE71-86D509894728}"/>
                  </a:ext>
                </a:extLst>
              </p:cNvPr>
              <p:cNvSpPr txBox="1"/>
              <p:nvPr/>
            </p:nvSpPr>
            <p:spPr>
              <a:xfrm>
                <a:off x="4534523" y="3100820"/>
                <a:ext cx="1561477" cy="388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0,1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8B30FB1-D459-53F3-BE71-86D509894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523" y="3100820"/>
                <a:ext cx="1561477" cy="388248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AFC44A2-630D-850D-5F71-53E0A4168528}"/>
                  </a:ext>
                </a:extLst>
              </p:cNvPr>
              <p:cNvSpPr txBox="1"/>
              <p:nvPr/>
            </p:nvSpPr>
            <p:spPr>
              <a:xfrm>
                <a:off x="6045407" y="4407760"/>
                <a:ext cx="1687489" cy="393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AFC44A2-630D-850D-5F71-53E0A4168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407" y="4407760"/>
                <a:ext cx="1687489" cy="393762"/>
              </a:xfrm>
              <a:prstGeom prst="rect">
                <a:avLst/>
              </a:prstGeom>
              <a:blipFill>
                <a:blip r:embed="rId1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1C41DBC-6DA8-07BA-7DE1-238A7577DE0C}"/>
              </a:ext>
            </a:extLst>
          </p:cNvPr>
          <p:cNvCxnSpPr/>
          <p:nvPr/>
        </p:nvCxnSpPr>
        <p:spPr>
          <a:xfrm flipH="1">
            <a:off x="5742403" y="5287147"/>
            <a:ext cx="22934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56D0E0-A298-3F5A-BB3F-E45C52459D1F}"/>
                  </a:ext>
                </a:extLst>
              </p:cNvPr>
              <p:cNvSpPr txBox="1"/>
              <p:nvPr/>
            </p:nvSpPr>
            <p:spPr>
              <a:xfrm>
                <a:off x="6752901" y="4983494"/>
                <a:ext cx="2901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56D0E0-A298-3F5A-BB3F-E45C52459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901" y="4983494"/>
                <a:ext cx="290144" cy="276999"/>
              </a:xfrm>
              <a:prstGeom prst="rect">
                <a:avLst/>
              </a:prstGeom>
              <a:blipFill>
                <a:blip r:embed="rId11"/>
                <a:stretch>
                  <a:fillRect l="-20833" t="-4348" r="-2083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urved Right Arrow 52">
            <a:extLst>
              <a:ext uri="{FF2B5EF4-FFF2-40B4-BE49-F238E27FC236}">
                <a16:creationId xmlns:a16="http://schemas.microsoft.com/office/drawing/2014/main" id="{2379FD00-7F9C-C3B4-5B30-642249028D33}"/>
              </a:ext>
            </a:extLst>
          </p:cNvPr>
          <p:cNvSpPr/>
          <p:nvPr/>
        </p:nvSpPr>
        <p:spPr>
          <a:xfrm rot="10800000">
            <a:off x="8456912" y="2885097"/>
            <a:ext cx="826721" cy="1804812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BC6DB7F-531C-ECB2-65D2-E4AFD96D3743}"/>
                  </a:ext>
                </a:extLst>
              </p:cNvPr>
              <p:cNvSpPr txBox="1"/>
              <p:nvPr/>
            </p:nvSpPr>
            <p:spPr>
              <a:xfrm>
                <a:off x="4776166" y="5395229"/>
                <a:ext cx="15614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	</a:t>
                </a: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BC6DB7F-531C-ECB2-65D2-E4AFD96D3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166" y="5395229"/>
                <a:ext cx="1561476" cy="646331"/>
              </a:xfrm>
              <a:prstGeom prst="rect">
                <a:avLst/>
              </a:prstGeom>
              <a:blipFill>
                <a:blip r:embed="rId12"/>
                <a:stretch>
                  <a:fillRect l="-2400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1E4815BE-6D59-DC6E-62A1-00A9EDE23230}"/>
              </a:ext>
            </a:extLst>
          </p:cNvPr>
          <p:cNvSpPr txBox="1"/>
          <p:nvPr/>
        </p:nvSpPr>
        <p:spPr>
          <a:xfrm>
            <a:off x="2832418" y="5672227"/>
            <a:ext cx="202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 (pseudorandom)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4A67213-963B-277F-9893-24F9B47F6733}"/>
              </a:ext>
            </a:extLst>
          </p:cNvPr>
          <p:cNvSpPr txBox="1"/>
          <p:nvPr/>
        </p:nvSpPr>
        <p:spPr>
          <a:xfrm>
            <a:off x="4857535" y="604156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Else: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AB93B87-78C7-D165-E395-0702A7197DCA}"/>
              </a:ext>
            </a:extLst>
          </p:cNvPr>
          <p:cNvSpPr txBox="1"/>
          <p:nvPr/>
        </p:nvSpPr>
        <p:spPr>
          <a:xfrm>
            <a:off x="2873427" y="6228963"/>
            <a:ext cx="202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(truly random)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57271E3-F42E-1540-9F9C-A9CC0963ED88}"/>
              </a:ext>
            </a:extLst>
          </p:cNvPr>
          <p:cNvCxnSpPr>
            <a:cxnSpLocks/>
          </p:cNvCxnSpPr>
          <p:nvPr/>
        </p:nvCxnSpPr>
        <p:spPr>
          <a:xfrm flipH="1">
            <a:off x="2728209" y="6598295"/>
            <a:ext cx="22335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5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8" grpId="0"/>
      <p:bldP spid="23" grpId="0"/>
      <p:bldP spid="24" grpId="0"/>
      <p:bldP spid="27" grpId="0"/>
      <p:bldP spid="28" grpId="0"/>
      <p:bldP spid="29" grpId="0"/>
      <p:bldP spid="38" grpId="0"/>
      <p:bldP spid="42" grpId="0"/>
      <p:bldP spid="53" grpId="0" animBg="1"/>
      <p:bldP spid="54" grpId="0"/>
      <p:bldP spid="55" grpId="0"/>
      <p:bldP spid="58" grpId="0"/>
      <p:bldP spid="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61EF7-1782-6296-4017-5C1AED4AE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Authentication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B05BF-785B-5FD9-6040-06A012E8B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we built a scheme that ensured confidentiality. </a:t>
            </a:r>
          </a:p>
          <a:p>
            <a:r>
              <a:rPr lang="en-US" dirty="0"/>
              <a:t>How can we design a scheme that ensures </a:t>
            </a:r>
            <a:r>
              <a:rPr lang="en-US" u="sng" dirty="0"/>
              <a:t>authenticity</a:t>
            </a:r>
            <a:r>
              <a:rPr lang="en-US" dirty="0"/>
              <a:t>, i.e. verifying that a message comes from an authentic sender, and has not been forged?</a:t>
            </a:r>
          </a:p>
          <a:p>
            <a:r>
              <a:rPr lang="en-US" dirty="0"/>
              <a:t>Cryptographic Primitive to ensure this: </a:t>
            </a:r>
          </a:p>
          <a:p>
            <a:pPr marL="0" indent="0">
              <a:buNone/>
            </a:pPr>
            <a:r>
              <a:rPr lang="en-US" dirty="0"/>
              <a:t>	Message Authentication Code (MAC)</a:t>
            </a:r>
          </a:p>
        </p:txBody>
      </p:sp>
    </p:spTree>
    <p:extLst>
      <p:ext uri="{BB962C8B-B14F-4D97-AF65-F5344CB8AC3E}">
        <p14:creationId xmlns:p14="http://schemas.microsoft.com/office/powerpoint/2010/main" val="31251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031B-67B7-E47D-B9AE-A159FCDE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Cryptography is Everywhere...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EEE84-8B7B-8C86-3CC2-DEEB81111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30849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/>
              <a:t>Secure communication</a:t>
            </a:r>
            <a:r>
              <a:rPr lang="en-US" dirty="0"/>
              <a:t>:</a:t>
            </a:r>
          </a:p>
          <a:p>
            <a:pPr lvl="1">
              <a:buFont typeface="Wingdings" panose="020B0604020202020204" pitchFamily="34" charset="0"/>
              <a:buChar char="q"/>
            </a:pPr>
            <a:r>
              <a:rPr lang="en-US" sz="2800" dirty="0"/>
              <a:t>web traffic: HTTPS</a:t>
            </a:r>
          </a:p>
          <a:p>
            <a:pPr lvl="1">
              <a:buFont typeface="Wingdings" panose="020B0604020202020204" pitchFamily="34" charset="0"/>
              <a:buChar char="q"/>
            </a:pPr>
            <a:r>
              <a:rPr lang="en-US" sz="2800" dirty="0"/>
              <a:t>wireless traffic:  802.11i WPA2 (and WEP),   GSM,   Bluetooth</a:t>
            </a:r>
          </a:p>
          <a:p>
            <a:r>
              <a:rPr lang="en-US" b="1" dirty="0"/>
              <a:t>Encrypting files on disk</a:t>
            </a:r>
            <a:r>
              <a:rPr lang="en-US" dirty="0"/>
              <a:t>:    EFS,  TrueCrypt</a:t>
            </a:r>
          </a:p>
          <a:p>
            <a:r>
              <a:rPr lang="en-US" b="1" dirty="0"/>
              <a:t>Content protection</a:t>
            </a:r>
            <a:r>
              <a:rPr lang="en-US" dirty="0"/>
              <a:t>:</a:t>
            </a:r>
          </a:p>
          <a:p>
            <a:pPr lvl="1">
              <a:buFont typeface="Wingdings" panose="020B0604020202020204" pitchFamily="34" charset="0"/>
              <a:buChar char="q"/>
            </a:pPr>
            <a:r>
              <a:rPr lang="en-US" sz="2800" dirty="0"/>
              <a:t>CSS (DVD),  AACS (Blue-Ray)  </a:t>
            </a:r>
          </a:p>
          <a:p>
            <a:r>
              <a:rPr lang="en-US" b="1" dirty="0"/>
              <a:t>User authentication</a:t>
            </a:r>
          </a:p>
          <a:p>
            <a:pPr lvl="1">
              <a:buFont typeface="Wingdings" panose="020B0604020202020204" pitchFamily="34" charset="0"/>
              <a:buChar char="q"/>
            </a:pPr>
            <a:r>
              <a:rPr lang="en-US" sz="2800" dirty="0"/>
              <a:t>Kerberos, HTTP Digest</a:t>
            </a:r>
          </a:p>
          <a:p>
            <a:pPr marL="0" indent="0">
              <a:buNone/>
            </a:pPr>
            <a:r>
              <a:rPr lang="en-US" dirty="0"/>
              <a:t>…   </a:t>
            </a:r>
            <a:r>
              <a:rPr lang="en-US" b="1" dirty="0"/>
              <a:t>and much much more</a:t>
            </a:r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981C1-7D8E-4578-88E4-22A941096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468" y="4001294"/>
            <a:ext cx="2131518" cy="2131518"/>
          </a:xfrm>
          <a:prstGeom prst="rect">
            <a:avLst/>
          </a:prstGeom>
        </p:spPr>
      </p:pic>
      <p:pic>
        <p:nvPicPr>
          <p:cNvPr id="4098" name="Picture 2" descr="End-to-End Encryption on WhatsApp: A ...">
            <a:extLst>
              <a:ext uri="{FF2B5EF4-FFF2-40B4-BE49-F238E27FC236}">
                <a16:creationId xmlns:a16="http://schemas.microsoft.com/office/drawing/2014/main" id="{6A8B54A9-516B-A172-124A-F3F621E98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86" y="1664718"/>
            <a:ext cx="3963753" cy="176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872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1A797-B08F-461C-384F-1C765521E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34C9C-CA90-5C77-120E-451441F9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Authentication Codes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4004CE2-8D37-E608-0C1B-8B9FB4B793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163301" cy="4351338"/>
              </a:xfrm>
            </p:spPr>
            <p:txBody>
              <a:bodyPr vert="horz" lIns="91440" tIns="45720" rIns="91440" bIns="45720" rtlCol="0" anchor="t"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Consists of three algorithms:</a:t>
                </a:r>
              </a:p>
              <a:p>
                <a:r>
                  <a:rPr lang="en-US" dirty="0"/>
                  <a:t>Setup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A randomized algorithm that takes a security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input.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Outputs a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dirty="0"/>
                  <a:t> uniformly at random (denoted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Sign</a:t>
                </a:r>
              </a:p>
              <a:p>
                <a:pPr lvl="1">
                  <a:buFont typeface="Courier New" panose="020B0604020202020204" pitchFamily="34" charset="0"/>
                  <a:buChar char="o"/>
                </a:pPr>
                <a:r>
                  <a:rPr lang="en-US" dirty="0"/>
                  <a:t>A potentially randomized algorithm whose input is a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a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endParaRPr lang="en-US" dirty="0"/>
              </a:p>
              <a:p>
                <a:pPr lvl="1">
                  <a:buFont typeface="Courier New" panose="020B0604020202020204" pitchFamily="34" charset="0"/>
                  <a:buChar char="o"/>
                </a:pPr>
                <a:r>
                  <a:rPr lang="en-US" dirty="0"/>
                  <a:t>Output is a signature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Ver</a:t>
                </a:r>
              </a:p>
              <a:p>
                <a:pPr lvl="1">
                  <a:buFont typeface="Courier New" panose="020B0604020202020204" pitchFamily="34" charset="0"/>
                  <a:buChar char="o"/>
                </a:pPr>
                <a:r>
                  <a:rPr lang="en-US" dirty="0"/>
                  <a:t>Input is a key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, a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, and a signature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dirty="0"/>
              </a:p>
              <a:p>
                <a:pPr lvl="1">
                  <a:buFont typeface="Courier New" panose="020B0604020202020204" pitchFamily="34" charset="0"/>
                  <a:buChar char="o"/>
                </a:pPr>
                <a:r>
                  <a:rPr lang="en-US" dirty="0"/>
                  <a:t>Outputs 0/1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Correctness Requirement: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Ver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4004CE2-8D37-E608-0C1B-8B9FB4B793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163301" cy="4351338"/>
              </a:xfrm>
              <a:blipFill>
                <a:blip r:embed="rId2"/>
                <a:stretch>
                  <a:fillRect l="-908"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32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353F0-59C1-4991-EFC0-5AE0CE33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Authentication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68E65-A357-0B7F-1299-BBB73EF5B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usual, we need a security game that captures the following intuition: An adversary Eve should not be able to produce a forged signature, even if it has seen several valid signatures.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04C99C-F556-8907-5E4C-3F9C768D62FB}"/>
              </a:ext>
            </a:extLst>
          </p:cNvPr>
          <p:cNvSpPr txBox="1"/>
          <p:nvPr/>
        </p:nvSpPr>
        <p:spPr>
          <a:xfrm>
            <a:off x="838200" y="3244334"/>
            <a:ext cx="229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Challenger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9B1A8-7D1B-024C-3A55-EF0EBD2C31C5}"/>
              </a:ext>
            </a:extLst>
          </p:cNvPr>
          <p:cNvSpPr txBox="1"/>
          <p:nvPr/>
        </p:nvSpPr>
        <p:spPr>
          <a:xfrm>
            <a:off x="7011651" y="3244334"/>
            <a:ext cx="229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Eve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CE01DA-C081-D51E-CCC8-B37C857B9EB4}"/>
              </a:ext>
            </a:extLst>
          </p:cNvPr>
          <p:cNvCxnSpPr>
            <a:cxnSpLocks/>
          </p:cNvCxnSpPr>
          <p:nvPr/>
        </p:nvCxnSpPr>
        <p:spPr>
          <a:xfrm flipH="1">
            <a:off x="3287843" y="4323626"/>
            <a:ext cx="3282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00DC9F-7767-6CB4-EB0B-72E4D00FD727}"/>
                  </a:ext>
                </a:extLst>
              </p:cNvPr>
              <p:cNvSpPr txBox="1"/>
              <p:nvPr/>
            </p:nvSpPr>
            <p:spPr>
              <a:xfrm>
                <a:off x="3623873" y="3954294"/>
                <a:ext cx="3102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00DC9F-7767-6CB4-EB0B-72E4D00FD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873" y="3954294"/>
                <a:ext cx="310296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B0BE43-1340-D7B3-7137-A9FDF78A5533}"/>
                  </a:ext>
                </a:extLst>
              </p:cNvPr>
              <p:cNvSpPr txBox="1"/>
              <p:nvPr/>
            </p:nvSpPr>
            <p:spPr>
              <a:xfrm>
                <a:off x="838200" y="4323626"/>
                <a:ext cx="20923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Sign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B0BE43-1340-D7B3-7137-A9FDF78A5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23626"/>
                <a:ext cx="2092377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F2C6A6-ABFA-BCF5-9D82-69DE78FBE259}"/>
                  </a:ext>
                </a:extLst>
              </p:cNvPr>
              <p:cNvSpPr txBox="1"/>
              <p:nvPr/>
            </p:nvSpPr>
            <p:spPr>
              <a:xfrm>
                <a:off x="838200" y="3596694"/>
                <a:ext cx="2137347" cy="374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Samples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F2C6A6-ABFA-BCF5-9D82-69DE78FBE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96694"/>
                <a:ext cx="2137347" cy="374590"/>
              </a:xfrm>
              <a:prstGeom prst="rect">
                <a:avLst/>
              </a:prstGeom>
              <a:blipFill>
                <a:blip r:embed="rId4"/>
                <a:stretch>
                  <a:fillRect l="-295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991412-4099-1138-09A3-03AA59E89A38}"/>
              </a:ext>
            </a:extLst>
          </p:cNvPr>
          <p:cNvCxnSpPr>
            <a:cxnSpLocks/>
          </p:cNvCxnSpPr>
          <p:nvPr/>
        </p:nvCxnSpPr>
        <p:spPr>
          <a:xfrm>
            <a:off x="3287843" y="4969957"/>
            <a:ext cx="3282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C5A512-AC8C-22B4-EEC6-06E4208586A6}"/>
                  </a:ext>
                </a:extLst>
              </p:cNvPr>
              <p:cNvSpPr txBox="1"/>
              <p:nvPr/>
            </p:nvSpPr>
            <p:spPr>
              <a:xfrm>
                <a:off x="3623873" y="4576786"/>
                <a:ext cx="3102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C5A512-AC8C-22B4-EEC6-06E420858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873" y="4576786"/>
                <a:ext cx="310296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B35A7F2-7063-1A84-35FC-909B7EB1D9AA}"/>
              </a:ext>
            </a:extLst>
          </p:cNvPr>
          <p:cNvCxnSpPr>
            <a:cxnSpLocks/>
          </p:cNvCxnSpPr>
          <p:nvPr/>
        </p:nvCxnSpPr>
        <p:spPr>
          <a:xfrm flipH="1">
            <a:off x="3287843" y="5450387"/>
            <a:ext cx="3282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72B528-657A-FB20-3860-AA4BF06D7E7A}"/>
                  </a:ext>
                </a:extLst>
              </p:cNvPr>
              <p:cNvSpPr txBox="1"/>
              <p:nvPr/>
            </p:nvSpPr>
            <p:spPr>
              <a:xfrm>
                <a:off x="3908687" y="5081055"/>
                <a:ext cx="3102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72B528-657A-FB20-3860-AA4BF06D7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687" y="5081055"/>
                <a:ext cx="3102964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9F558A5-5074-1F0D-AF1B-B770028800D4}"/>
                  </a:ext>
                </a:extLst>
              </p:cNvPr>
              <p:cNvSpPr txBox="1"/>
              <p:nvPr/>
            </p:nvSpPr>
            <p:spPr>
              <a:xfrm>
                <a:off x="7801131" y="4323626"/>
                <a:ext cx="2218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9F558A5-5074-1F0D-AF1B-B77002880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131" y="4323626"/>
                <a:ext cx="2218544" cy="369332"/>
              </a:xfrm>
              <a:prstGeom prst="rect">
                <a:avLst/>
              </a:prstGeom>
              <a:blipFill>
                <a:blip r:embed="rId7"/>
                <a:stretch>
                  <a:fillRect l="-227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rved Right Arrow 15">
            <a:extLst>
              <a:ext uri="{FF2B5EF4-FFF2-40B4-BE49-F238E27FC236}">
                <a16:creationId xmlns:a16="http://schemas.microsoft.com/office/drawing/2014/main" id="{3B92A530-2CAE-3489-60B9-810C974C7EDD}"/>
              </a:ext>
            </a:extLst>
          </p:cNvPr>
          <p:cNvSpPr/>
          <p:nvPr/>
        </p:nvSpPr>
        <p:spPr>
          <a:xfrm rot="10800000">
            <a:off x="6850624" y="3954294"/>
            <a:ext cx="826721" cy="1135649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EFF44A-2887-19BE-EB80-81CC93D0B0B6}"/>
                  </a:ext>
                </a:extLst>
              </p:cNvPr>
              <p:cNvSpPr txBox="1"/>
              <p:nvPr/>
            </p:nvSpPr>
            <p:spPr>
              <a:xfrm>
                <a:off x="1064301" y="5951095"/>
                <a:ext cx="89553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Eve wins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Ver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EFF44A-2887-19BE-EB80-81CC93D0B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301" y="5951095"/>
                <a:ext cx="8955373" cy="461665"/>
              </a:xfrm>
              <a:prstGeom prst="rect">
                <a:avLst/>
              </a:prstGeom>
              <a:blipFill>
                <a:blip r:embed="rId8"/>
                <a:stretch>
                  <a:fillRect l="-1133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75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8" grpId="0"/>
      <p:bldP spid="9" grpId="0"/>
      <p:bldP spid="10" grpId="0"/>
      <p:bldP spid="12" grpId="0"/>
      <p:bldP spid="14" grpId="0"/>
      <p:bldP spid="15" grpId="0"/>
      <p:bldP spid="16" grpId="0" animBg="1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411C1-DF00-AE89-6851-5CC4619E4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Resistant Hash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6622F0-8634-C689-9564-EE3202A36A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599" y="1978025"/>
                <a:ext cx="5616311" cy="38205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Consider 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a pseudo-random function</a:t>
                </a:r>
                <a:r>
                  <a:rPr lang="en-IN" dirty="0"/>
                  <a:t> (PRF) if</a:t>
                </a:r>
              </a:p>
              <a:p>
                <a:r>
                  <a:rPr lang="en-IN" dirty="0"/>
                  <a:t>It is deterministic and efficiently computable </a:t>
                </a:r>
              </a:p>
              <a:p>
                <a:r>
                  <a:rPr lang="en-IN" dirty="0"/>
                  <a:t>Given a random key, it is computationally infeasible to find two distinct inputs that produce the same output hash value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6622F0-8634-C689-9564-EE3202A36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1978025"/>
                <a:ext cx="5616311" cy="3820546"/>
              </a:xfrm>
              <a:prstGeom prst="rect">
                <a:avLst/>
              </a:prstGeom>
              <a:blipFill>
                <a:blip r:embed="rId2"/>
                <a:stretch>
                  <a:fillRect l="-1802" t="-2980" r="-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F2FC2DE-B3CD-6B0D-D71B-6608023ECE26}"/>
              </a:ext>
            </a:extLst>
          </p:cNvPr>
          <p:cNvSpPr txBox="1"/>
          <p:nvPr/>
        </p:nvSpPr>
        <p:spPr>
          <a:xfrm>
            <a:off x="7956030" y="1793359"/>
            <a:ext cx="130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Challenger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3C33F9-884F-93AC-1675-CBF862637CBA}"/>
              </a:ext>
            </a:extLst>
          </p:cNvPr>
          <p:cNvSpPr txBox="1"/>
          <p:nvPr/>
        </p:nvSpPr>
        <p:spPr>
          <a:xfrm>
            <a:off x="10613038" y="1793359"/>
            <a:ext cx="74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8D4AC82-751D-ADFA-8E68-8800478538BE}"/>
                  </a:ext>
                </a:extLst>
              </p:cNvPr>
              <p:cNvSpPr txBox="1"/>
              <p:nvPr/>
            </p:nvSpPr>
            <p:spPr>
              <a:xfrm>
                <a:off x="9631804" y="2300671"/>
                <a:ext cx="5658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8D4AC82-751D-ADFA-8E68-880047853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804" y="2300671"/>
                <a:ext cx="56588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9173DA-00A7-5E47-6BDD-5497A5DE2313}"/>
                  </a:ext>
                </a:extLst>
              </p:cNvPr>
              <p:cNvSpPr txBox="1"/>
              <p:nvPr/>
            </p:nvSpPr>
            <p:spPr>
              <a:xfrm>
                <a:off x="7541301" y="2148484"/>
                <a:ext cx="2137347" cy="374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9173DA-00A7-5E47-6BDD-5497A5DE2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301" y="2148484"/>
                <a:ext cx="2137347" cy="374590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EE06758-F39C-89A1-6BF3-50F34EEE272A}"/>
              </a:ext>
            </a:extLst>
          </p:cNvPr>
          <p:cNvCxnSpPr>
            <a:cxnSpLocks/>
          </p:cNvCxnSpPr>
          <p:nvPr/>
        </p:nvCxnSpPr>
        <p:spPr>
          <a:xfrm>
            <a:off x="9516256" y="2670003"/>
            <a:ext cx="7969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90D342-0483-2177-AD27-4740CDF28125}"/>
              </a:ext>
            </a:extLst>
          </p:cNvPr>
          <p:cNvCxnSpPr>
            <a:cxnSpLocks/>
          </p:cNvCxnSpPr>
          <p:nvPr/>
        </p:nvCxnSpPr>
        <p:spPr>
          <a:xfrm flipH="1">
            <a:off x="9516256" y="3215052"/>
            <a:ext cx="84069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631472-B9D4-D065-B3E6-471B0D18BFAF}"/>
                  </a:ext>
                </a:extLst>
              </p:cNvPr>
              <p:cNvSpPr txBox="1"/>
              <p:nvPr/>
            </p:nvSpPr>
            <p:spPr>
              <a:xfrm>
                <a:off x="9433811" y="2854669"/>
                <a:ext cx="10055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631472-B9D4-D065-B3E6-471B0D18B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811" y="2854669"/>
                <a:ext cx="1005588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40465ED-2013-1428-48D5-4A1FE33D0ADD}"/>
                  </a:ext>
                </a:extLst>
              </p:cNvPr>
              <p:cNvSpPr txBox="1"/>
              <p:nvPr/>
            </p:nvSpPr>
            <p:spPr>
              <a:xfrm>
                <a:off x="7582524" y="3833984"/>
                <a:ext cx="38674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Eve wins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40465ED-2013-1428-48D5-4A1FE33D0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524" y="3833984"/>
                <a:ext cx="3867463" cy="830997"/>
              </a:xfrm>
              <a:prstGeom prst="rect">
                <a:avLst/>
              </a:prstGeom>
              <a:blipFill>
                <a:blip r:embed="rId6"/>
                <a:stretch>
                  <a:fillRect l="-2623" t="-4478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8E6C438-4D70-E3EA-AB94-B4E35F76095D}"/>
                  </a:ext>
                </a:extLst>
              </p:cNvPr>
              <p:cNvSpPr txBox="1"/>
              <p:nvPr/>
            </p:nvSpPr>
            <p:spPr>
              <a:xfrm>
                <a:off x="6967926" y="5044131"/>
                <a:ext cx="5096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Secure CRHF: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Eve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wins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negl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8E6C438-4D70-E3EA-AB94-B4E35F760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926" y="5044131"/>
                <a:ext cx="5096657" cy="461665"/>
              </a:xfrm>
              <a:prstGeom prst="rect">
                <a:avLst/>
              </a:prstGeom>
              <a:blipFill>
                <a:blip r:embed="rId7"/>
                <a:stretch>
                  <a:fillRect l="-1990" t="-7895" r="-49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975E3256-27CF-236A-FA2A-DA5F119970EC}"/>
              </a:ext>
            </a:extLst>
          </p:cNvPr>
          <p:cNvSpPr txBox="1"/>
          <p:nvPr/>
        </p:nvSpPr>
        <p:spPr>
          <a:xfrm>
            <a:off x="2406097" y="5975891"/>
            <a:ext cx="9658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Food for thought: Try to to construct a MAC for unbounded length messages using a CRHF and a PRF together!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7FC5C5C-8FCF-0906-EB0F-409CCF99DA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977" y="5798571"/>
            <a:ext cx="947953" cy="9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6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1" grpId="0"/>
      <p:bldP spid="23" grpId="0"/>
      <p:bldP spid="27" grpId="0"/>
      <p:bldP spid="30" grpId="0"/>
      <p:bldP spid="33" grpId="0"/>
      <p:bldP spid="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6BAA5-68DD-13E2-17EC-76B5270D5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Ciphertext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6D5E2-6CC6-7BDF-5D00-61A614297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design a SKE scheme that ensures </a:t>
            </a:r>
            <a:r>
              <a:rPr lang="en-US" u="sng" dirty="0"/>
              <a:t>integrity</a:t>
            </a:r>
            <a:r>
              <a:rPr lang="en-US" dirty="0"/>
              <a:t>, i.e. an adversary cannot alter the ciphertext without being detected?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22E23-3AEF-407B-0B83-56DE62D234CB}"/>
              </a:ext>
            </a:extLst>
          </p:cNvPr>
          <p:cNvSpPr txBox="1"/>
          <p:nvPr/>
        </p:nvSpPr>
        <p:spPr>
          <a:xfrm>
            <a:off x="838200" y="2764649"/>
            <a:ext cx="229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Challenger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327382-5E25-6FA7-DA18-5334E6EC9B67}"/>
              </a:ext>
            </a:extLst>
          </p:cNvPr>
          <p:cNvSpPr txBox="1"/>
          <p:nvPr/>
        </p:nvSpPr>
        <p:spPr>
          <a:xfrm>
            <a:off x="7011651" y="2764649"/>
            <a:ext cx="229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Eve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0389667-B62A-B3BB-F7D8-D0EFCE9A7EBC}"/>
              </a:ext>
            </a:extLst>
          </p:cNvPr>
          <p:cNvCxnSpPr>
            <a:cxnSpLocks/>
          </p:cNvCxnSpPr>
          <p:nvPr/>
        </p:nvCxnSpPr>
        <p:spPr>
          <a:xfrm flipH="1">
            <a:off x="3287843" y="3843941"/>
            <a:ext cx="3282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D6DA28-48A8-8DAE-878C-4A7C4887A807}"/>
                  </a:ext>
                </a:extLst>
              </p:cNvPr>
              <p:cNvSpPr txBox="1"/>
              <p:nvPr/>
            </p:nvSpPr>
            <p:spPr>
              <a:xfrm>
                <a:off x="3623873" y="3474609"/>
                <a:ext cx="3102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D6DA28-48A8-8DAE-878C-4A7C4887A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873" y="3474609"/>
                <a:ext cx="310296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7822A2-E6B5-B910-9501-74DA9AB0098E}"/>
                  </a:ext>
                </a:extLst>
              </p:cNvPr>
              <p:cNvSpPr txBox="1"/>
              <p:nvPr/>
            </p:nvSpPr>
            <p:spPr>
              <a:xfrm>
                <a:off x="838200" y="3843941"/>
                <a:ext cx="20923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7822A2-E6B5-B910-9501-74DA9AB00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43941"/>
                <a:ext cx="2092377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D704CD-AA1C-5D64-37AA-48A7EA76B517}"/>
                  </a:ext>
                </a:extLst>
              </p:cNvPr>
              <p:cNvSpPr txBox="1"/>
              <p:nvPr/>
            </p:nvSpPr>
            <p:spPr>
              <a:xfrm>
                <a:off x="838200" y="3117009"/>
                <a:ext cx="2137347" cy="374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Samples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D704CD-AA1C-5D64-37AA-48A7EA76B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17009"/>
                <a:ext cx="2137347" cy="374590"/>
              </a:xfrm>
              <a:prstGeom prst="rect">
                <a:avLst/>
              </a:prstGeom>
              <a:blipFill>
                <a:blip r:embed="rId4"/>
                <a:stretch>
                  <a:fillRect l="-2959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9C6A87-020E-20AC-F540-42678C437CDF}"/>
              </a:ext>
            </a:extLst>
          </p:cNvPr>
          <p:cNvCxnSpPr>
            <a:cxnSpLocks/>
          </p:cNvCxnSpPr>
          <p:nvPr/>
        </p:nvCxnSpPr>
        <p:spPr>
          <a:xfrm>
            <a:off x="3287843" y="4490272"/>
            <a:ext cx="3282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C6E5EF-1586-F24F-1C33-12C74D19E8F9}"/>
                  </a:ext>
                </a:extLst>
              </p:cNvPr>
              <p:cNvSpPr txBox="1"/>
              <p:nvPr/>
            </p:nvSpPr>
            <p:spPr>
              <a:xfrm>
                <a:off x="3623873" y="4097101"/>
                <a:ext cx="3102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C6E5EF-1586-F24F-1C33-12C74D19E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873" y="4097101"/>
                <a:ext cx="310296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90CE93-26C0-D507-A261-920E0A367FCD}"/>
              </a:ext>
            </a:extLst>
          </p:cNvPr>
          <p:cNvCxnSpPr>
            <a:cxnSpLocks/>
          </p:cNvCxnSpPr>
          <p:nvPr/>
        </p:nvCxnSpPr>
        <p:spPr>
          <a:xfrm flipH="1">
            <a:off x="3287843" y="4970702"/>
            <a:ext cx="3282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60D2D1-CAA9-4AF1-0721-427703B4EA9A}"/>
                  </a:ext>
                </a:extLst>
              </p:cNvPr>
              <p:cNvSpPr txBox="1"/>
              <p:nvPr/>
            </p:nvSpPr>
            <p:spPr>
              <a:xfrm>
                <a:off x="3591511" y="4621076"/>
                <a:ext cx="3102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60D2D1-CAA9-4AF1-0721-427703B4E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511" y="4621076"/>
                <a:ext cx="310296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FCC567-2AA1-56A6-BED2-DEE1AFFB0F73}"/>
                  </a:ext>
                </a:extLst>
              </p:cNvPr>
              <p:cNvSpPr txBox="1"/>
              <p:nvPr/>
            </p:nvSpPr>
            <p:spPr>
              <a:xfrm>
                <a:off x="7801131" y="3843941"/>
                <a:ext cx="2218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FCC567-2AA1-56A6-BED2-DEE1AFFB0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131" y="3843941"/>
                <a:ext cx="2218544" cy="369332"/>
              </a:xfrm>
              <a:prstGeom prst="rect">
                <a:avLst/>
              </a:prstGeom>
              <a:blipFill>
                <a:blip r:embed="rId7"/>
                <a:stretch>
                  <a:fillRect l="-227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Right Arrow 14">
            <a:extLst>
              <a:ext uri="{FF2B5EF4-FFF2-40B4-BE49-F238E27FC236}">
                <a16:creationId xmlns:a16="http://schemas.microsoft.com/office/drawing/2014/main" id="{AD83F563-F205-C75C-0D8D-C11FBB1DB1A3}"/>
              </a:ext>
            </a:extLst>
          </p:cNvPr>
          <p:cNvSpPr/>
          <p:nvPr/>
        </p:nvSpPr>
        <p:spPr>
          <a:xfrm rot="10800000">
            <a:off x="6850624" y="3474609"/>
            <a:ext cx="826721" cy="1135649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FD5A04-D3EE-C756-5C63-DD5DB6EB28A5}"/>
                  </a:ext>
                </a:extLst>
              </p:cNvPr>
              <p:cNvSpPr txBox="1"/>
              <p:nvPr/>
            </p:nvSpPr>
            <p:spPr>
              <a:xfrm>
                <a:off x="1064302" y="5240004"/>
                <a:ext cx="89553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Eve wins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≠⊥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FD5A04-D3EE-C756-5C63-DD5DB6EB2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302" y="5240004"/>
                <a:ext cx="8955373" cy="461665"/>
              </a:xfrm>
              <a:prstGeom prst="rect">
                <a:avLst/>
              </a:prstGeom>
              <a:blipFill>
                <a:blip r:embed="rId8"/>
                <a:stretch>
                  <a:fillRect l="-1133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7EF7F99-350D-803E-1020-21CDBEF1F2A8}"/>
              </a:ext>
            </a:extLst>
          </p:cNvPr>
          <p:cNvSpPr txBox="1"/>
          <p:nvPr/>
        </p:nvSpPr>
        <p:spPr>
          <a:xfrm>
            <a:off x="2332396" y="5792243"/>
            <a:ext cx="9563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Food for thought: Try to to construct a SKE for ciphertext integrity using an IND-CPA SKE and MAC together!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E4B971C-CA0B-2CF3-3DEC-B9F1E05E62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4372" y="5701669"/>
            <a:ext cx="947953" cy="9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1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8" grpId="0"/>
      <p:bldP spid="9" grpId="0"/>
      <p:bldP spid="11" grpId="0"/>
      <p:bldP spid="13" grpId="0"/>
      <p:bldP spid="14" grpId="0"/>
      <p:bldP spid="15" grpId="0" animBg="1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464BC-802C-27D9-DE89-5E246996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Up: Public Key Cryptography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76181D-9F3F-7E46-2F53-50642CAC4FF0}"/>
              </a:ext>
            </a:extLst>
          </p:cNvPr>
          <p:cNvSpPr/>
          <p:nvPr/>
        </p:nvSpPr>
        <p:spPr>
          <a:xfrm>
            <a:off x="838200" y="1720840"/>
            <a:ext cx="580696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0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1D346-7980-8D65-81C8-68DF3C88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163" y="1720840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549F3-826B-C8D6-2C71-2C27BEDF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before "modern times"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EAED1-610E-22C0-2F38-584D8A1C1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Caesar Cipher: c = m + 3</a:t>
            </a:r>
            <a:endParaRPr lang="en-US" dirty="0"/>
          </a:p>
          <a:p>
            <a:r>
              <a:rPr lang="en-US" dirty="0"/>
              <a:t>Substitution cipher</a:t>
            </a:r>
          </a:p>
          <a:p>
            <a:r>
              <a:rPr lang="en-US" dirty="0"/>
              <a:t>Enigma</a:t>
            </a:r>
          </a:p>
        </p:txBody>
      </p:sp>
      <p:pic>
        <p:nvPicPr>
          <p:cNvPr id="2050" name="Picture 2" descr="Caesar cipher - Wikipedia">
            <a:extLst>
              <a:ext uri="{FF2B5EF4-FFF2-40B4-BE49-F238E27FC236}">
                <a16:creationId xmlns:a16="http://schemas.microsoft.com/office/drawing/2014/main" id="{6A86BED6-424D-3DC3-2D4E-236BBA9F3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633" y="1825625"/>
            <a:ext cx="4394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bstitution cipher - Wikipedia">
            <a:extLst>
              <a:ext uri="{FF2B5EF4-FFF2-40B4-BE49-F238E27FC236}">
                <a16:creationId xmlns:a16="http://schemas.microsoft.com/office/drawing/2014/main" id="{0DECFC74-4E93-960B-BD6F-F885A89A2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632" y="3798093"/>
            <a:ext cx="4394199" cy="275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nigma machine - Wikipedia">
            <a:extLst>
              <a:ext uri="{FF2B5EF4-FFF2-40B4-BE49-F238E27FC236}">
                <a16:creationId xmlns:a16="http://schemas.microsoft.com/office/drawing/2014/main" id="{1CCA8FA0-A4E2-D2DD-D4D3-773DAE52E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38" y="3517327"/>
            <a:ext cx="2730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04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4D457-6AC7-DB3D-F32B-B6D2FBB2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4B7EF-C620-C94C-3B7C-5EDBB557A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4149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Confidentiality</a:t>
            </a:r>
            <a:r>
              <a:rPr lang="en-US" dirty="0">
                <a:ea typeface="+mn-lt"/>
                <a:cs typeface="+mn-lt"/>
              </a:rPr>
              <a:t>: Only authorized parties can access information.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Integrity</a:t>
            </a:r>
            <a:r>
              <a:rPr lang="en-US" dirty="0">
                <a:ea typeface="+mn-lt"/>
                <a:cs typeface="+mn-lt"/>
              </a:rPr>
              <a:t>: Data remains accurate and unaltered.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Authentication</a:t>
            </a:r>
            <a:r>
              <a:rPr lang="en-US" dirty="0">
                <a:ea typeface="+mn-lt"/>
                <a:cs typeface="+mn-lt"/>
              </a:rPr>
              <a:t>: Verifying the identity of the sender/receiver.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 Modern computing also requires more advanced goals!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C57EE5-1453-72C1-4492-A29544D5D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776" y="1825625"/>
            <a:ext cx="1777167" cy="17771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B57105-5F1E-8D58-DBBB-FF2BAF79C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559" y="4001294"/>
            <a:ext cx="1701384" cy="17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6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A3CCE-40A0-551E-CEF2-15FDF508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a Cryptographic Scheme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872179-F47B-A93D-CB46-C4DB08E446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7089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776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610FD-1C62-8F9A-362E-61E8F0ACC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7545-220C-B39F-BAC8-694331F84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Key Encryption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F00A47-828F-D9D2-0DB4-1A808DF09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514" y="5111646"/>
            <a:ext cx="1095375" cy="1095375"/>
          </a:xfrm>
          <a:prstGeom prst="rect">
            <a:avLst/>
          </a:prstGeom>
        </p:spPr>
      </p:pic>
      <p:pic>
        <p:nvPicPr>
          <p:cNvPr id="3074" name="Picture 2" descr="Symmetric-key algorithm - Wikipedia">
            <a:extLst>
              <a:ext uri="{FF2B5EF4-FFF2-40B4-BE49-F238E27FC236}">
                <a16:creationId xmlns:a16="http://schemas.microsoft.com/office/drawing/2014/main" id="{6F688FD9-7090-F874-274B-C995892EC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407" y="1517218"/>
            <a:ext cx="6970426" cy="329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1C77A8-B503-2B50-7103-1998590CD11B}"/>
              </a:ext>
            </a:extLst>
          </p:cNvPr>
          <p:cNvSpPr txBox="1"/>
          <p:nvPr/>
        </p:nvSpPr>
        <p:spPr>
          <a:xfrm>
            <a:off x="1828801" y="5111646"/>
            <a:ext cx="9983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is the secret key shared between the two parties in the first place?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For now, we will ignore this (or assume that they met in person beforehand)</a:t>
            </a:r>
          </a:p>
        </p:txBody>
      </p:sp>
    </p:spTree>
    <p:extLst>
      <p:ext uri="{BB962C8B-B14F-4D97-AF65-F5344CB8AC3E}">
        <p14:creationId xmlns:p14="http://schemas.microsoft.com/office/powerpoint/2010/main" val="95837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E0F4-06E7-21F5-620E-2931A247E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SKE: The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544014-37F9-96F7-B992-8CB633F5EB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163301" cy="4351338"/>
              </a:xfrm>
            </p:spPr>
            <p:txBody>
              <a:bodyPr vert="horz" lIns="91440" tIns="45720" rIns="91440" bIns="45720" rtlCol="0" anchor="t"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Consists of three algorithms:</a:t>
                </a:r>
              </a:p>
              <a:p>
                <a:r>
                  <a:rPr lang="en-US" dirty="0"/>
                  <a:t>Setup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A randomized algorithm that takes a </a:t>
                </a:r>
                <a:r>
                  <a:rPr lang="en-US" i="1" dirty="0"/>
                  <a:t>security parameter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input.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Outputs a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dirty="0"/>
                  <a:t> uniformly at random (denoted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Enc</a:t>
                </a:r>
              </a:p>
              <a:p>
                <a:pPr lvl="1">
                  <a:buFont typeface="Courier New" panose="020B0604020202020204" pitchFamily="34" charset="0"/>
                  <a:buChar char="o"/>
                </a:pPr>
                <a:r>
                  <a:rPr lang="en-US" dirty="0"/>
                  <a:t>A potentially randomized algorithm whose input is a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a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endParaRPr lang="en-US" dirty="0"/>
              </a:p>
              <a:p>
                <a:pPr lvl="1">
                  <a:buFont typeface="Courier New" panose="020B0604020202020204" pitchFamily="34" charset="0"/>
                  <a:buChar char="o"/>
                </a:pPr>
                <a:r>
                  <a:rPr lang="en-US" dirty="0"/>
                  <a:t>Output is a ciphertext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Dec</a:t>
                </a:r>
              </a:p>
              <a:p>
                <a:pPr lvl="1">
                  <a:buFont typeface="Courier New" panose="020B0604020202020204" pitchFamily="34" charset="0"/>
                  <a:buChar char="o"/>
                </a:pPr>
                <a:r>
                  <a:rPr lang="en-US" dirty="0"/>
                  <a:t>Input is a key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a ciphertext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dirty="0"/>
              </a:p>
              <a:p>
                <a:pPr lvl="1">
                  <a:buFont typeface="Courier New" panose="020B0604020202020204" pitchFamily="34" charset="0"/>
                  <a:buChar char="o"/>
                </a:pPr>
                <a:r>
                  <a:rPr lang="en-US" dirty="0"/>
                  <a:t>Output is a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b="1" dirty="0"/>
                  <a:t>Correctness Requirement: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𝓜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nor/>
                      </m:rPr>
                      <a:rPr lang="en-US" b="1" i="0" dirty="0" smtClean="0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544014-37F9-96F7-B992-8CB633F5E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163301" cy="4351338"/>
              </a:xfrm>
              <a:blipFill>
                <a:blip r:embed="rId2"/>
                <a:stretch>
                  <a:fillRect l="-908" t="-3488" b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49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E7DDB-1B50-6AE6-4A24-165260544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SKE: The Security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A554D-5D52-3FAA-ED87-3C99935BE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What should be the security requirement?</a:t>
            </a:r>
          </a:p>
          <a:p>
            <a:pPr marL="0" indent="0">
              <a:buNone/>
            </a:pPr>
            <a:r>
              <a:rPr lang="en-US" dirty="0"/>
              <a:t>We wish to ensure </a:t>
            </a:r>
            <a:r>
              <a:rPr lang="en-US" u="sng" dirty="0"/>
              <a:t>confidentiality</a:t>
            </a:r>
            <a:r>
              <a:rPr lang="en-US" dirty="0"/>
              <a:t> in the security requirement; i.e. only authorized parties can access information. But what does this mean formally?</a:t>
            </a:r>
          </a:p>
          <a:p>
            <a:pPr marL="0" indent="0">
              <a:buNone/>
            </a:pPr>
            <a:r>
              <a:rPr lang="en-US" dirty="0"/>
              <a:t>Multiple possibilities:</a:t>
            </a:r>
          </a:p>
          <a:p>
            <a:pPr marL="457200" indent="-457200"/>
            <a:r>
              <a:rPr lang="en-US" dirty="0"/>
              <a:t>Perfect One Time Security</a:t>
            </a:r>
          </a:p>
          <a:p>
            <a:pPr marL="457200" indent="-457200"/>
            <a:r>
              <a:rPr lang="en-US" dirty="0"/>
              <a:t>Computational One Time Security</a:t>
            </a:r>
          </a:p>
          <a:p>
            <a:pPr marL="457200" indent="-457200"/>
            <a:r>
              <a:rPr lang="en-US" dirty="0"/>
              <a:t>Computational Many Time Security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9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6F919A6A-3354-A142-85E0-E5C83D25419F}">
  <we:reference id="4b785c87-866c-4bad-85d8-5d1ae467ac9a" version="3.18.2.0" store="EXCatalog" storeType="EXCatalog"/>
  <we:alternateReferences>
    <we:reference id="WA104381909" version="3.18.2.0" store="en-US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DCC82B33-DA13-9A4B-BC1A-9AEBD86971EF}">
  <we:reference id="wa200004052" version="1.0.0.2" store="en-US" storeType="OMEX"/>
  <we:alternateReferences>
    <we:reference id="WA200004052" version="1.0.0.2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2292</Words>
  <Application>Microsoft Macintosh PowerPoint</Application>
  <PresentationFormat>Widescreen</PresentationFormat>
  <Paragraphs>310</Paragraphs>
  <Slides>34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Aptos</vt:lpstr>
      <vt:lpstr>Aptos Display</vt:lpstr>
      <vt:lpstr>Arial</vt:lpstr>
      <vt:lpstr>Cambria Math</vt:lpstr>
      <vt:lpstr>Courier New</vt:lpstr>
      <vt:lpstr>Wingdings</vt:lpstr>
      <vt:lpstr>Office Theme</vt:lpstr>
      <vt:lpstr>Introduction to Cryptography</vt:lpstr>
      <vt:lpstr>What is Cryptography?</vt:lpstr>
      <vt:lpstr>Cryptography is Everywhere...</vt:lpstr>
      <vt:lpstr>Cryptography before "modern times"</vt:lpstr>
      <vt:lpstr>Goals of Cryptography</vt:lpstr>
      <vt:lpstr>Recipe for a Cryptographic Scheme</vt:lpstr>
      <vt:lpstr>Symmetric Key Encryption</vt:lpstr>
      <vt:lpstr>SKE: The algorithms</vt:lpstr>
      <vt:lpstr>SKE: The Security Requirement</vt:lpstr>
      <vt:lpstr>PowerPoint Presentation</vt:lpstr>
      <vt:lpstr>SKE: The Security Requirement</vt:lpstr>
      <vt:lpstr>SKE: The Security Requirement</vt:lpstr>
      <vt:lpstr>SKE: The Security Requirement</vt:lpstr>
      <vt:lpstr>SKE: The Security Requirement</vt:lpstr>
      <vt:lpstr>SKE: The Security Requirement</vt:lpstr>
      <vt:lpstr>SKE: The Security Requirement</vt:lpstr>
      <vt:lpstr>SKE: The Security Requirement</vt:lpstr>
      <vt:lpstr>SKE: The Security Requirement</vt:lpstr>
      <vt:lpstr>SKE: The Security Requirement</vt:lpstr>
      <vt:lpstr>SKE: The Security Requirement</vt:lpstr>
      <vt:lpstr>SKE: Constructing IND-CPA</vt:lpstr>
      <vt:lpstr>SKE: Constructing IND-CPA</vt:lpstr>
      <vt:lpstr>Pseudo Random Functions</vt:lpstr>
      <vt:lpstr>Pseudo Random Functions</vt:lpstr>
      <vt:lpstr>Psuedo Random Functions</vt:lpstr>
      <vt:lpstr>Constructing IND-CPA Scheme</vt:lpstr>
      <vt:lpstr>Arguing the scheme is IND-CPA secure</vt:lpstr>
      <vt:lpstr>Arguing the scheme is IND-CPA secure</vt:lpstr>
      <vt:lpstr>Message Authentication Codes</vt:lpstr>
      <vt:lpstr>Message Authentication Codes</vt:lpstr>
      <vt:lpstr>Message Authentication Codes</vt:lpstr>
      <vt:lpstr>Collision Resistant Hash Functions</vt:lpstr>
      <vt:lpstr>Ciphertext Integrity</vt:lpstr>
      <vt:lpstr>Coming Up: Public Key Cryptography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Shashwat Agrawal</dc:creator>
  <cp:lastModifiedBy>Shashwat Agrawal</cp:lastModifiedBy>
  <cp:revision>4</cp:revision>
  <dcterms:created xsi:type="dcterms:W3CDTF">2025-07-03T12:33:19Z</dcterms:created>
  <dcterms:modified xsi:type="dcterms:W3CDTF">2025-07-05T04:25:23Z</dcterms:modified>
</cp:coreProperties>
</file>