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4"/>
  </p:sldMasterIdLst>
  <p:notesMasterIdLst>
    <p:notesMasterId r:id="rId30"/>
  </p:notesMasterIdLst>
  <p:sldIdLst>
    <p:sldId id="256" r:id="rId5"/>
    <p:sldId id="257" r:id="rId6"/>
    <p:sldId id="258" r:id="rId7"/>
    <p:sldId id="259" r:id="rId8"/>
    <p:sldId id="260" r:id="rId9"/>
    <p:sldId id="469" r:id="rId10"/>
    <p:sldId id="261" r:id="rId11"/>
    <p:sldId id="265" r:id="rId12"/>
    <p:sldId id="266" r:id="rId13"/>
    <p:sldId id="263" r:id="rId14"/>
    <p:sldId id="264" r:id="rId15"/>
    <p:sldId id="270" r:id="rId16"/>
    <p:sldId id="271" r:id="rId17"/>
    <p:sldId id="272" r:id="rId18"/>
    <p:sldId id="276" r:id="rId19"/>
    <p:sldId id="277" r:id="rId20"/>
    <p:sldId id="279" r:id="rId21"/>
    <p:sldId id="268" r:id="rId22"/>
    <p:sldId id="281" r:id="rId23"/>
    <p:sldId id="467" r:id="rId24"/>
    <p:sldId id="365" r:id="rId25"/>
    <p:sldId id="464" r:id="rId26"/>
    <p:sldId id="465" r:id="rId27"/>
    <p:sldId id="468" r:id="rId28"/>
    <p:sldId id="46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2E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78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9F5568-B927-4131-A5CE-6647BC2E0A45}" type="doc">
      <dgm:prSet loTypeId="urn:microsoft.com/office/officeart/2005/8/layout/hierarchy2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9F59A1CB-43DC-4FB6-9E99-86E2D82E479D}">
      <dgm:prSet custT="1"/>
      <dgm:spPr>
        <a:solidFill>
          <a:srgbClr val="002060"/>
        </a:solidFill>
      </dgm:spPr>
      <dgm:t>
        <a:bodyPr/>
        <a:lstStyle/>
        <a:p>
          <a:r>
            <a:rPr lang="en-IN" sz="3200" b="1" dirty="0"/>
            <a:t>Structured Assumptions</a:t>
          </a:r>
        </a:p>
      </dgm:t>
    </dgm:pt>
    <dgm:pt modelId="{4266FE20-14B5-45C1-89DC-24A4DD626DE9}" type="parTrans" cxnId="{E423F655-D8E2-4206-8887-B928D28CD2EE}">
      <dgm:prSet/>
      <dgm:spPr/>
      <dgm:t>
        <a:bodyPr/>
        <a:lstStyle/>
        <a:p>
          <a:endParaRPr lang="en-IN"/>
        </a:p>
      </dgm:t>
    </dgm:pt>
    <dgm:pt modelId="{0DA888BD-1ADB-4EAD-B495-E1117FA8F23E}" type="sibTrans" cxnId="{E423F655-D8E2-4206-8887-B928D28CD2EE}">
      <dgm:prSet/>
      <dgm:spPr/>
      <dgm:t>
        <a:bodyPr/>
        <a:lstStyle/>
        <a:p>
          <a:endParaRPr lang="en-IN"/>
        </a:p>
      </dgm:t>
    </dgm:pt>
    <dgm:pt modelId="{170A0139-16DF-414E-85E3-269D9ECCDA93}">
      <dgm:prSet/>
      <dgm:spPr>
        <a:solidFill>
          <a:srgbClr val="C00000"/>
        </a:solidFill>
      </dgm:spPr>
      <dgm:t>
        <a:bodyPr/>
        <a:lstStyle/>
        <a:p>
          <a:r>
            <a:rPr lang="en-IN" b="1" dirty="0"/>
            <a:t>Diffie Helman</a:t>
          </a:r>
        </a:p>
      </dgm:t>
    </dgm:pt>
    <dgm:pt modelId="{C7435E00-2A8E-4887-A2FA-57AFD0EAF65C}" type="parTrans" cxnId="{31D1195A-CDD1-4522-8D4A-6F56567CB098}">
      <dgm:prSet/>
      <dgm:spPr/>
      <dgm:t>
        <a:bodyPr/>
        <a:lstStyle/>
        <a:p>
          <a:endParaRPr lang="en-IN"/>
        </a:p>
      </dgm:t>
    </dgm:pt>
    <dgm:pt modelId="{38AE11AF-33FC-43B6-98DC-17831E59AE8B}" type="sibTrans" cxnId="{31D1195A-CDD1-4522-8D4A-6F56567CB098}">
      <dgm:prSet/>
      <dgm:spPr/>
      <dgm:t>
        <a:bodyPr/>
        <a:lstStyle/>
        <a:p>
          <a:endParaRPr lang="en-IN"/>
        </a:p>
      </dgm:t>
    </dgm:pt>
    <dgm:pt modelId="{61B39D04-5867-4344-B312-DF90B5E40284}">
      <dgm:prSet custT="1"/>
      <dgm:spPr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18900000" scaled="1"/>
          <a:tileRect/>
        </a:gradFill>
      </dgm:spPr>
      <dgm:t>
        <a:bodyPr/>
        <a:lstStyle/>
        <a:p>
          <a:r>
            <a:rPr lang="en-IN" sz="2000" dirty="0">
              <a:solidFill>
                <a:sysClr val="windowText" lastClr="000000"/>
              </a:solidFill>
            </a:rPr>
            <a:t>Discrete Logarithm</a:t>
          </a:r>
        </a:p>
      </dgm:t>
    </dgm:pt>
    <dgm:pt modelId="{03A7FD37-9FFE-4435-9FD7-3294977D8DB3}" type="parTrans" cxnId="{901B2DF3-241F-4EAF-BB7F-C131236B8CDE}">
      <dgm:prSet/>
      <dgm:spPr/>
      <dgm:t>
        <a:bodyPr/>
        <a:lstStyle/>
        <a:p>
          <a:endParaRPr lang="en-IN"/>
        </a:p>
      </dgm:t>
    </dgm:pt>
    <dgm:pt modelId="{468236F1-8CAD-42A0-AAAF-C1A7537DC40E}" type="sibTrans" cxnId="{901B2DF3-241F-4EAF-BB7F-C131236B8CDE}">
      <dgm:prSet/>
      <dgm:spPr/>
      <dgm:t>
        <a:bodyPr/>
        <a:lstStyle/>
        <a:p>
          <a:endParaRPr lang="en-IN"/>
        </a:p>
      </dgm:t>
    </dgm:pt>
    <dgm:pt modelId="{BEABF093-4EAF-4BD1-AFAF-0FEC70CF089D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IN" b="1" dirty="0"/>
            <a:t>RSA</a:t>
          </a:r>
        </a:p>
      </dgm:t>
    </dgm:pt>
    <dgm:pt modelId="{1B15DCB8-8F91-4BCE-9018-AF2B2DBE8E31}" type="parTrans" cxnId="{4380A495-4E85-4B1B-BDC1-08E990499808}">
      <dgm:prSet/>
      <dgm:spPr/>
      <dgm:t>
        <a:bodyPr/>
        <a:lstStyle/>
        <a:p>
          <a:endParaRPr lang="en-IN"/>
        </a:p>
      </dgm:t>
    </dgm:pt>
    <dgm:pt modelId="{FA45D170-6381-4D6D-AE06-D7B4AFC6C39C}" type="sibTrans" cxnId="{4380A495-4E85-4B1B-BDC1-08E990499808}">
      <dgm:prSet/>
      <dgm:spPr/>
      <dgm:t>
        <a:bodyPr/>
        <a:lstStyle/>
        <a:p>
          <a:endParaRPr lang="en-IN"/>
        </a:p>
      </dgm:t>
    </dgm:pt>
    <dgm:pt modelId="{084F5156-1148-4445-9502-A35B31CCE1A0}">
      <dgm:prSet custT="1"/>
      <dgm:spPr>
        <a:gradFill flip="none" rotWithShape="0">
          <a:gsLst>
            <a:gs pos="0">
              <a:srgbClr val="00B050">
                <a:tint val="66000"/>
                <a:satMod val="160000"/>
              </a:srgbClr>
            </a:gs>
            <a:gs pos="50000">
              <a:srgbClr val="00B050">
                <a:tint val="44500"/>
                <a:satMod val="160000"/>
              </a:srgbClr>
            </a:gs>
            <a:gs pos="100000">
              <a:srgbClr val="00B050">
                <a:tint val="23500"/>
                <a:satMod val="160000"/>
              </a:srgbClr>
            </a:gs>
          </a:gsLst>
          <a:lin ang="18900000" scaled="1"/>
          <a:tileRect/>
        </a:gradFill>
      </dgm:spPr>
      <dgm:t>
        <a:bodyPr/>
        <a:lstStyle/>
        <a:p>
          <a:r>
            <a:rPr lang="en-IN" sz="2000" dirty="0">
              <a:solidFill>
                <a:sysClr val="windowText" lastClr="000000"/>
              </a:solidFill>
            </a:rPr>
            <a:t>Factoring N=</a:t>
          </a:r>
          <a:r>
            <a:rPr lang="en-IN" sz="2000" dirty="0" err="1">
              <a:solidFill>
                <a:sysClr val="windowText" lastClr="000000"/>
              </a:solidFill>
            </a:rPr>
            <a:t>pq</a:t>
          </a:r>
          <a:endParaRPr lang="en-IN" sz="2000" dirty="0">
            <a:solidFill>
              <a:sysClr val="windowText" lastClr="000000"/>
            </a:solidFill>
          </a:endParaRPr>
        </a:p>
      </dgm:t>
    </dgm:pt>
    <dgm:pt modelId="{C76CE609-6C30-4393-BA7A-F15CE1F7A8D3}" type="parTrans" cxnId="{AEBA4218-EE84-48B7-BD63-11FD68D6BE6F}">
      <dgm:prSet/>
      <dgm:spPr/>
      <dgm:t>
        <a:bodyPr/>
        <a:lstStyle/>
        <a:p>
          <a:endParaRPr lang="en-IN"/>
        </a:p>
      </dgm:t>
    </dgm:pt>
    <dgm:pt modelId="{F22ED3B6-58B6-490D-90B1-4D6AC3231F24}" type="sibTrans" cxnId="{AEBA4218-EE84-48B7-BD63-11FD68D6BE6F}">
      <dgm:prSet/>
      <dgm:spPr/>
      <dgm:t>
        <a:bodyPr/>
        <a:lstStyle/>
        <a:p>
          <a:endParaRPr lang="en-IN"/>
        </a:p>
      </dgm:t>
    </dgm:pt>
    <dgm:pt modelId="{39000C9A-2801-4A54-B5A2-8EA1D122C53C}">
      <dgm:prSet/>
      <dgm:spPr>
        <a:solidFill>
          <a:srgbClr val="0070C0"/>
        </a:solidFill>
      </dgm:spPr>
      <dgm:t>
        <a:bodyPr/>
        <a:lstStyle/>
        <a:p>
          <a:r>
            <a:rPr lang="en-IN" b="1" dirty="0"/>
            <a:t>Learning With Errors</a:t>
          </a:r>
        </a:p>
      </dgm:t>
    </dgm:pt>
    <dgm:pt modelId="{E5008354-DC0B-4C3D-9021-3C1D0C14AFFF}" type="parTrans" cxnId="{DD091991-8E78-432F-B670-5AA350E69DF6}">
      <dgm:prSet/>
      <dgm:spPr/>
      <dgm:t>
        <a:bodyPr/>
        <a:lstStyle/>
        <a:p>
          <a:endParaRPr lang="en-IN"/>
        </a:p>
      </dgm:t>
    </dgm:pt>
    <dgm:pt modelId="{EDD3004E-849B-4B62-8A47-651E9762B99C}" type="sibTrans" cxnId="{DD091991-8E78-432F-B670-5AA350E69DF6}">
      <dgm:prSet/>
      <dgm:spPr/>
      <dgm:t>
        <a:bodyPr/>
        <a:lstStyle/>
        <a:p>
          <a:endParaRPr lang="en-IN"/>
        </a:p>
      </dgm:t>
    </dgm:pt>
    <dgm:pt modelId="{04B6C8D1-DB80-4B8E-8BD3-F53C1B6E4454}">
      <dgm:prSet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</dgm:spPr>
      <dgm:t>
        <a:bodyPr/>
        <a:lstStyle/>
        <a:p>
          <a:r>
            <a:rPr lang="en-IN" sz="2000" dirty="0">
              <a:solidFill>
                <a:sysClr val="windowText" lastClr="000000"/>
              </a:solidFill>
            </a:rPr>
            <a:t>Lattice Problems</a:t>
          </a:r>
        </a:p>
      </dgm:t>
    </dgm:pt>
    <dgm:pt modelId="{D2B3EA5B-BDF3-49E1-BE11-9B770248376F}" type="parTrans" cxnId="{6F29FF5D-8EC5-4CFF-A983-06A1A334E094}">
      <dgm:prSet/>
      <dgm:spPr/>
      <dgm:t>
        <a:bodyPr/>
        <a:lstStyle/>
        <a:p>
          <a:endParaRPr lang="en-IN"/>
        </a:p>
      </dgm:t>
    </dgm:pt>
    <dgm:pt modelId="{406C82F5-350E-4C71-8782-6B9106F59E5C}" type="sibTrans" cxnId="{6F29FF5D-8EC5-4CFF-A983-06A1A334E094}">
      <dgm:prSet/>
      <dgm:spPr/>
      <dgm:t>
        <a:bodyPr/>
        <a:lstStyle/>
        <a:p>
          <a:endParaRPr lang="en-IN"/>
        </a:p>
      </dgm:t>
    </dgm:pt>
    <dgm:pt modelId="{63BF817B-D3AA-43A7-B996-0D61729F3EB1}" type="pres">
      <dgm:prSet presAssocID="{F59F5568-B927-4131-A5CE-6647BC2E0A4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034187A-12F8-4849-9D17-78E3316095E2}" type="pres">
      <dgm:prSet presAssocID="{9F59A1CB-43DC-4FB6-9E99-86E2D82E479D}" presName="root1" presStyleCnt="0"/>
      <dgm:spPr/>
    </dgm:pt>
    <dgm:pt modelId="{164CCEC2-BFBD-409E-90BA-6330772B8554}" type="pres">
      <dgm:prSet presAssocID="{9F59A1CB-43DC-4FB6-9E99-86E2D82E479D}" presName="LevelOneTextNode" presStyleLbl="node0" presStyleIdx="0" presStyleCnt="1" custScaleX="172091" custScaleY="212926">
        <dgm:presLayoutVars>
          <dgm:chPref val="3"/>
        </dgm:presLayoutVars>
      </dgm:prSet>
      <dgm:spPr/>
    </dgm:pt>
    <dgm:pt modelId="{4D15A480-27CB-44A3-A1B9-E222B5CDDD92}" type="pres">
      <dgm:prSet presAssocID="{9F59A1CB-43DC-4FB6-9E99-86E2D82E479D}" presName="level2hierChild" presStyleCnt="0"/>
      <dgm:spPr/>
    </dgm:pt>
    <dgm:pt modelId="{5147D811-90FC-4083-A4E9-5DF7ECD77F4A}" type="pres">
      <dgm:prSet presAssocID="{C7435E00-2A8E-4887-A2FA-57AFD0EAF65C}" presName="conn2-1" presStyleLbl="parChTrans1D2" presStyleIdx="0" presStyleCnt="3"/>
      <dgm:spPr/>
    </dgm:pt>
    <dgm:pt modelId="{F9F3BCB5-70B9-4E32-BB72-2FF15E102EEF}" type="pres">
      <dgm:prSet presAssocID="{C7435E00-2A8E-4887-A2FA-57AFD0EAF65C}" presName="connTx" presStyleLbl="parChTrans1D2" presStyleIdx="0" presStyleCnt="3"/>
      <dgm:spPr/>
    </dgm:pt>
    <dgm:pt modelId="{E777882C-260E-419C-AA8D-5A82A9AC5B61}" type="pres">
      <dgm:prSet presAssocID="{170A0139-16DF-414E-85E3-269D9ECCDA93}" presName="root2" presStyleCnt="0"/>
      <dgm:spPr/>
    </dgm:pt>
    <dgm:pt modelId="{2C7E1EFC-380F-40FC-9660-340A97FA94CF}" type="pres">
      <dgm:prSet presAssocID="{170A0139-16DF-414E-85E3-269D9ECCDA93}" presName="LevelTwoTextNode" presStyleLbl="node2" presStyleIdx="0" presStyleCnt="3" custScaleX="207974">
        <dgm:presLayoutVars>
          <dgm:chPref val="3"/>
        </dgm:presLayoutVars>
      </dgm:prSet>
      <dgm:spPr/>
    </dgm:pt>
    <dgm:pt modelId="{3F195F54-4989-4D3C-BFA6-DCA0926B2B66}" type="pres">
      <dgm:prSet presAssocID="{170A0139-16DF-414E-85E3-269D9ECCDA93}" presName="level3hierChild" presStyleCnt="0"/>
      <dgm:spPr/>
    </dgm:pt>
    <dgm:pt modelId="{17C62355-B8C6-49AB-92FA-EF7416F44514}" type="pres">
      <dgm:prSet presAssocID="{03A7FD37-9FFE-4435-9FD7-3294977D8DB3}" presName="conn2-1" presStyleLbl="parChTrans1D3" presStyleIdx="0" presStyleCnt="3"/>
      <dgm:spPr/>
    </dgm:pt>
    <dgm:pt modelId="{DB4962E9-19BC-40CB-83BA-561D1831CF40}" type="pres">
      <dgm:prSet presAssocID="{03A7FD37-9FFE-4435-9FD7-3294977D8DB3}" presName="connTx" presStyleLbl="parChTrans1D3" presStyleIdx="0" presStyleCnt="3"/>
      <dgm:spPr/>
    </dgm:pt>
    <dgm:pt modelId="{484D9C10-9840-4F74-9E21-1E8AE993591C}" type="pres">
      <dgm:prSet presAssocID="{61B39D04-5867-4344-B312-DF90B5E40284}" presName="root2" presStyleCnt="0"/>
      <dgm:spPr/>
    </dgm:pt>
    <dgm:pt modelId="{3DBA7900-184C-4F0F-A9DD-84EC730DD219}" type="pres">
      <dgm:prSet presAssocID="{61B39D04-5867-4344-B312-DF90B5E40284}" presName="LevelTwoTextNode" presStyleLbl="node3" presStyleIdx="0" presStyleCnt="3" custLinFactNeighborX="-37208">
        <dgm:presLayoutVars>
          <dgm:chPref val="3"/>
        </dgm:presLayoutVars>
      </dgm:prSet>
      <dgm:spPr/>
    </dgm:pt>
    <dgm:pt modelId="{1F9A6BB3-95D9-4607-ACA3-BD09CDAE4AB0}" type="pres">
      <dgm:prSet presAssocID="{61B39D04-5867-4344-B312-DF90B5E40284}" presName="level3hierChild" presStyleCnt="0"/>
      <dgm:spPr/>
    </dgm:pt>
    <dgm:pt modelId="{36BE9D8D-97D6-4FC8-A149-1A459860058A}" type="pres">
      <dgm:prSet presAssocID="{1B15DCB8-8F91-4BCE-9018-AF2B2DBE8E31}" presName="conn2-1" presStyleLbl="parChTrans1D2" presStyleIdx="1" presStyleCnt="3"/>
      <dgm:spPr/>
    </dgm:pt>
    <dgm:pt modelId="{A9623371-2CEE-4900-AA02-DA26A045EE7F}" type="pres">
      <dgm:prSet presAssocID="{1B15DCB8-8F91-4BCE-9018-AF2B2DBE8E31}" presName="connTx" presStyleLbl="parChTrans1D2" presStyleIdx="1" presStyleCnt="3"/>
      <dgm:spPr/>
    </dgm:pt>
    <dgm:pt modelId="{4ADADFB8-8EB9-450A-8729-26BFC841D842}" type="pres">
      <dgm:prSet presAssocID="{BEABF093-4EAF-4BD1-AFAF-0FEC70CF089D}" presName="root2" presStyleCnt="0"/>
      <dgm:spPr/>
    </dgm:pt>
    <dgm:pt modelId="{99068C80-A94E-4888-82B7-3C74AA8B0DD6}" type="pres">
      <dgm:prSet presAssocID="{BEABF093-4EAF-4BD1-AFAF-0FEC70CF089D}" presName="LevelTwoTextNode" presStyleLbl="node2" presStyleIdx="1" presStyleCnt="3" custScaleX="207974">
        <dgm:presLayoutVars>
          <dgm:chPref val="3"/>
        </dgm:presLayoutVars>
      </dgm:prSet>
      <dgm:spPr/>
    </dgm:pt>
    <dgm:pt modelId="{780B05AF-ADEB-47F1-BC98-461E0FE34BC3}" type="pres">
      <dgm:prSet presAssocID="{BEABF093-4EAF-4BD1-AFAF-0FEC70CF089D}" presName="level3hierChild" presStyleCnt="0"/>
      <dgm:spPr/>
    </dgm:pt>
    <dgm:pt modelId="{35E1684F-ACD0-42BD-8E81-23978B55015A}" type="pres">
      <dgm:prSet presAssocID="{C76CE609-6C30-4393-BA7A-F15CE1F7A8D3}" presName="conn2-1" presStyleLbl="parChTrans1D3" presStyleIdx="1" presStyleCnt="3"/>
      <dgm:spPr/>
    </dgm:pt>
    <dgm:pt modelId="{EF2B1D50-8639-47A1-9372-CD002C8BD5DC}" type="pres">
      <dgm:prSet presAssocID="{C76CE609-6C30-4393-BA7A-F15CE1F7A8D3}" presName="connTx" presStyleLbl="parChTrans1D3" presStyleIdx="1" presStyleCnt="3"/>
      <dgm:spPr/>
    </dgm:pt>
    <dgm:pt modelId="{42650B8E-2592-4564-AF66-09F21E70E025}" type="pres">
      <dgm:prSet presAssocID="{084F5156-1148-4445-9502-A35B31CCE1A0}" presName="root2" presStyleCnt="0"/>
      <dgm:spPr/>
    </dgm:pt>
    <dgm:pt modelId="{82216525-2BCC-432B-AECB-ECFD39391DF1}" type="pres">
      <dgm:prSet presAssocID="{084F5156-1148-4445-9502-A35B31CCE1A0}" presName="LevelTwoTextNode" presStyleLbl="node3" presStyleIdx="1" presStyleCnt="3" custLinFactNeighborX="-37208">
        <dgm:presLayoutVars>
          <dgm:chPref val="3"/>
        </dgm:presLayoutVars>
      </dgm:prSet>
      <dgm:spPr/>
    </dgm:pt>
    <dgm:pt modelId="{14F04F68-959A-404C-A131-D523E34F8748}" type="pres">
      <dgm:prSet presAssocID="{084F5156-1148-4445-9502-A35B31CCE1A0}" presName="level3hierChild" presStyleCnt="0"/>
      <dgm:spPr/>
    </dgm:pt>
    <dgm:pt modelId="{203E27E5-1444-466C-BC92-186F8B55948D}" type="pres">
      <dgm:prSet presAssocID="{E5008354-DC0B-4C3D-9021-3C1D0C14AFFF}" presName="conn2-1" presStyleLbl="parChTrans1D2" presStyleIdx="2" presStyleCnt="3"/>
      <dgm:spPr/>
    </dgm:pt>
    <dgm:pt modelId="{7F3C18BB-5DBD-47F7-9D0F-421A4760B428}" type="pres">
      <dgm:prSet presAssocID="{E5008354-DC0B-4C3D-9021-3C1D0C14AFFF}" presName="connTx" presStyleLbl="parChTrans1D2" presStyleIdx="2" presStyleCnt="3"/>
      <dgm:spPr/>
    </dgm:pt>
    <dgm:pt modelId="{6E86BF19-E5B8-4371-9855-A0B4799FD1EE}" type="pres">
      <dgm:prSet presAssocID="{39000C9A-2801-4A54-B5A2-8EA1D122C53C}" presName="root2" presStyleCnt="0"/>
      <dgm:spPr/>
    </dgm:pt>
    <dgm:pt modelId="{65FAADC1-FFAD-4942-BD79-68CB4F8C1674}" type="pres">
      <dgm:prSet presAssocID="{39000C9A-2801-4A54-B5A2-8EA1D122C53C}" presName="LevelTwoTextNode" presStyleLbl="node2" presStyleIdx="2" presStyleCnt="3" custScaleX="207974">
        <dgm:presLayoutVars>
          <dgm:chPref val="3"/>
        </dgm:presLayoutVars>
      </dgm:prSet>
      <dgm:spPr/>
    </dgm:pt>
    <dgm:pt modelId="{2DFB95D0-7A32-4CDC-8924-0CC1C236652E}" type="pres">
      <dgm:prSet presAssocID="{39000C9A-2801-4A54-B5A2-8EA1D122C53C}" presName="level3hierChild" presStyleCnt="0"/>
      <dgm:spPr/>
    </dgm:pt>
    <dgm:pt modelId="{7742A975-9030-4A0E-9E65-701126353404}" type="pres">
      <dgm:prSet presAssocID="{D2B3EA5B-BDF3-49E1-BE11-9B770248376F}" presName="conn2-1" presStyleLbl="parChTrans1D3" presStyleIdx="2" presStyleCnt="3"/>
      <dgm:spPr/>
    </dgm:pt>
    <dgm:pt modelId="{70661EA4-DD5B-40AC-8C0C-1B054140CA7E}" type="pres">
      <dgm:prSet presAssocID="{D2B3EA5B-BDF3-49E1-BE11-9B770248376F}" presName="connTx" presStyleLbl="parChTrans1D3" presStyleIdx="2" presStyleCnt="3"/>
      <dgm:spPr/>
    </dgm:pt>
    <dgm:pt modelId="{26A9B7B3-0F18-414D-BEE1-3762C04FC805}" type="pres">
      <dgm:prSet presAssocID="{04B6C8D1-DB80-4B8E-8BD3-F53C1B6E4454}" presName="root2" presStyleCnt="0"/>
      <dgm:spPr/>
    </dgm:pt>
    <dgm:pt modelId="{A81AB719-85A4-4953-9A89-012126FAF4B2}" type="pres">
      <dgm:prSet presAssocID="{04B6C8D1-DB80-4B8E-8BD3-F53C1B6E4454}" presName="LevelTwoTextNode" presStyleLbl="node3" presStyleIdx="2" presStyleCnt="3" custLinFactNeighborX="-37208">
        <dgm:presLayoutVars>
          <dgm:chPref val="3"/>
        </dgm:presLayoutVars>
      </dgm:prSet>
      <dgm:spPr/>
    </dgm:pt>
    <dgm:pt modelId="{30B8571E-5268-405F-9BA4-CAD99FCD08F7}" type="pres">
      <dgm:prSet presAssocID="{04B6C8D1-DB80-4B8E-8BD3-F53C1B6E4454}" presName="level3hierChild" presStyleCnt="0"/>
      <dgm:spPr/>
    </dgm:pt>
  </dgm:ptLst>
  <dgm:cxnLst>
    <dgm:cxn modelId="{D5B7A006-9437-43D5-9CB4-58BD2B8423B5}" type="presOf" srcId="{C76CE609-6C30-4393-BA7A-F15CE1F7A8D3}" destId="{35E1684F-ACD0-42BD-8E81-23978B55015A}" srcOrd="0" destOrd="0" presId="urn:microsoft.com/office/officeart/2005/8/layout/hierarchy2"/>
    <dgm:cxn modelId="{3D327B07-1737-49B2-AFF9-D76266DAB24D}" type="presOf" srcId="{C7435E00-2A8E-4887-A2FA-57AFD0EAF65C}" destId="{5147D811-90FC-4083-A4E9-5DF7ECD77F4A}" srcOrd="0" destOrd="0" presId="urn:microsoft.com/office/officeart/2005/8/layout/hierarchy2"/>
    <dgm:cxn modelId="{E077AE0F-95E1-4A34-B82C-2EC8AE6AE515}" type="presOf" srcId="{E5008354-DC0B-4C3D-9021-3C1D0C14AFFF}" destId="{7F3C18BB-5DBD-47F7-9D0F-421A4760B428}" srcOrd="1" destOrd="0" presId="urn:microsoft.com/office/officeart/2005/8/layout/hierarchy2"/>
    <dgm:cxn modelId="{C4DA2318-9972-472E-8984-75D801974DA1}" type="presOf" srcId="{E5008354-DC0B-4C3D-9021-3C1D0C14AFFF}" destId="{203E27E5-1444-466C-BC92-186F8B55948D}" srcOrd="0" destOrd="0" presId="urn:microsoft.com/office/officeart/2005/8/layout/hierarchy2"/>
    <dgm:cxn modelId="{AEBA4218-EE84-48B7-BD63-11FD68D6BE6F}" srcId="{BEABF093-4EAF-4BD1-AFAF-0FEC70CF089D}" destId="{084F5156-1148-4445-9502-A35B31CCE1A0}" srcOrd="0" destOrd="0" parTransId="{C76CE609-6C30-4393-BA7A-F15CE1F7A8D3}" sibTransId="{F22ED3B6-58B6-490D-90B1-4D6AC3231F24}"/>
    <dgm:cxn modelId="{3A782E20-A077-420E-87AA-384F674BDB1B}" type="presOf" srcId="{D2B3EA5B-BDF3-49E1-BE11-9B770248376F}" destId="{70661EA4-DD5B-40AC-8C0C-1B054140CA7E}" srcOrd="1" destOrd="0" presId="urn:microsoft.com/office/officeart/2005/8/layout/hierarchy2"/>
    <dgm:cxn modelId="{73CE6027-6B42-4D04-973D-1835CB25D211}" type="presOf" srcId="{084F5156-1148-4445-9502-A35B31CCE1A0}" destId="{82216525-2BCC-432B-AECB-ECFD39391DF1}" srcOrd="0" destOrd="0" presId="urn:microsoft.com/office/officeart/2005/8/layout/hierarchy2"/>
    <dgm:cxn modelId="{C9FB5028-F51C-4BA2-8E3E-7185A815008E}" type="presOf" srcId="{1B15DCB8-8F91-4BCE-9018-AF2B2DBE8E31}" destId="{A9623371-2CEE-4900-AA02-DA26A045EE7F}" srcOrd="1" destOrd="0" presId="urn:microsoft.com/office/officeart/2005/8/layout/hierarchy2"/>
    <dgm:cxn modelId="{6F29FF5D-8EC5-4CFF-A983-06A1A334E094}" srcId="{39000C9A-2801-4A54-B5A2-8EA1D122C53C}" destId="{04B6C8D1-DB80-4B8E-8BD3-F53C1B6E4454}" srcOrd="0" destOrd="0" parTransId="{D2B3EA5B-BDF3-49E1-BE11-9B770248376F}" sibTransId="{406C82F5-350E-4C71-8782-6B9106F59E5C}"/>
    <dgm:cxn modelId="{19CBD64A-783D-4EEA-92C9-A61F6F4307AC}" type="presOf" srcId="{C76CE609-6C30-4393-BA7A-F15CE1F7A8D3}" destId="{EF2B1D50-8639-47A1-9372-CD002C8BD5DC}" srcOrd="1" destOrd="0" presId="urn:microsoft.com/office/officeart/2005/8/layout/hierarchy2"/>
    <dgm:cxn modelId="{5C45F74A-BEF3-415C-8975-E13625CE8BCA}" type="presOf" srcId="{39000C9A-2801-4A54-B5A2-8EA1D122C53C}" destId="{65FAADC1-FFAD-4942-BD79-68CB4F8C1674}" srcOrd="0" destOrd="0" presId="urn:microsoft.com/office/officeart/2005/8/layout/hierarchy2"/>
    <dgm:cxn modelId="{06222B6B-47F7-423D-97B7-0D411E1DFC42}" type="presOf" srcId="{F59F5568-B927-4131-A5CE-6647BC2E0A45}" destId="{63BF817B-D3AA-43A7-B996-0D61729F3EB1}" srcOrd="0" destOrd="0" presId="urn:microsoft.com/office/officeart/2005/8/layout/hierarchy2"/>
    <dgm:cxn modelId="{F3CC814B-DC66-4184-B76A-AA54309461FA}" type="presOf" srcId="{C7435E00-2A8E-4887-A2FA-57AFD0EAF65C}" destId="{F9F3BCB5-70B9-4E32-BB72-2FF15E102EEF}" srcOrd="1" destOrd="0" presId="urn:microsoft.com/office/officeart/2005/8/layout/hierarchy2"/>
    <dgm:cxn modelId="{E423F655-D8E2-4206-8887-B928D28CD2EE}" srcId="{F59F5568-B927-4131-A5CE-6647BC2E0A45}" destId="{9F59A1CB-43DC-4FB6-9E99-86E2D82E479D}" srcOrd="0" destOrd="0" parTransId="{4266FE20-14B5-45C1-89DC-24A4DD626DE9}" sibTransId="{0DA888BD-1ADB-4EAD-B495-E1117FA8F23E}"/>
    <dgm:cxn modelId="{31D1195A-CDD1-4522-8D4A-6F56567CB098}" srcId="{9F59A1CB-43DC-4FB6-9E99-86E2D82E479D}" destId="{170A0139-16DF-414E-85E3-269D9ECCDA93}" srcOrd="0" destOrd="0" parTransId="{C7435E00-2A8E-4887-A2FA-57AFD0EAF65C}" sibTransId="{38AE11AF-33FC-43B6-98DC-17831E59AE8B}"/>
    <dgm:cxn modelId="{36390983-27DA-449E-AF65-05D623E607BC}" type="presOf" srcId="{03A7FD37-9FFE-4435-9FD7-3294977D8DB3}" destId="{17C62355-B8C6-49AB-92FA-EF7416F44514}" srcOrd="0" destOrd="0" presId="urn:microsoft.com/office/officeart/2005/8/layout/hierarchy2"/>
    <dgm:cxn modelId="{D05BA585-DC80-4106-9875-987E7E08596F}" type="presOf" srcId="{D2B3EA5B-BDF3-49E1-BE11-9B770248376F}" destId="{7742A975-9030-4A0E-9E65-701126353404}" srcOrd="0" destOrd="0" presId="urn:microsoft.com/office/officeart/2005/8/layout/hierarchy2"/>
    <dgm:cxn modelId="{DD091991-8E78-432F-B670-5AA350E69DF6}" srcId="{9F59A1CB-43DC-4FB6-9E99-86E2D82E479D}" destId="{39000C9A-2801-4A54-B5A2-8EA1D122C53C}" srcOrd="2" destOrd="0" parTransId="{E5008354-DC0B-4C3D-9021-3C1D0C14AFFF}" sibTransId="{EDD3004E-849B-4B62-8A47-651E9762B99C}"/>
    <dgm:cxn modelId="{4380A495-4E85-4B1B-BDC1-08E990499808}" srcId="{9F59A1CB-43DC-4FB6-9E99-86E2D82E479D}" destId="{BEABF093-4EAF-4BD1-AFAF-0FEC70CF089D}" srcOrd="1" destOrd="0" parTransId="{1B15DCB8-8F91-4BCE-9018-AF2B2DBE8E31}" sibTransId="{FA45D170-6381-4D6D-AE06-D7B4AFC6C39C}"/>
    <dgm:cxn modelId="{3033D5A8-E801-420C-827A-8F71B88B7549}" type="presOf" srcId="{04B6C8D1-DB80-4B8E-8BD3-F53C1B6E4454}" destId="{A81AB719-85A4-4953-9A89-012126FAF4B2}" srcOrd="0" destOrd="0" presId="urn:microsoft.com/office/officeart/2005/8/layout/hierarchy2"/>
    <dgm:cxn modelId="{F9C179C1-DD61-4062-A041-E93202AAEB85}" type="presOf" srcId="{03A7FD37-9FFE-4435-9FD7-3294977D8DB3}" destId="{DB4962E9-19BC-40CB-83BA-561D1831CF40}" srcOrd="1" destOrd="0" presId="urn:microsoft.com/office/officeart/2005/8/layout/hierarchy2"/>
    <dgm:cxn modelId="{3DBDC8C9-4E6C-4125-8C2E-02F3811EB205}" type="presOf" srcId="{9F59A1CB-43DC-4FB6-9E99-86E2D82E479D}" destId="{164CCEC2-BFBD-409E-90BA-6330772B8554}" srcOrd="0" destOrd="0" presId="urn:microsoft.com/office/officeart/2005/8/layout/hierarchy2"/>
    <dgm:cxn modelId="{4C4BBBD5-2618-4CC0-BD93-B842DBCF0CC3}" type="presOf" srcId="{BEABF093-4EAF-4BD1-AFAF-0FEC70CF089D}" destId="{99068C80-A94E-4888-82B7-3C74AA8B0DD6}" srcOrd="0" destOrd="0" presId="urn:microsoft.com/office/officeart/2005/8/layout/hierarchy2"/>
    <dgm:cxn modelId="{0150CDDA-4C6F-4E61-96CA-19F5B9B43D65}" type="presOf" srcId="{61B39D04-5867-4344-B312-DF90B5E40284}" destId="{3DBA7900-184C-4F0F-A9DD-84EC730DD219}" srcOrd="0" destOrd="0" presId="urn:microsoft.com/office/officeart/2005/8/layout/hierarchy2"/>
    <dgm:cxn modelId="{74D862DB-6162-49D4-BB9C-6FDAB9DC675B}" type="presOf" srcId="{1B15DCB8-8F91-4BCE-9018-AF2B2DBE8E31}" destId="{36BE9D8D-97D6-4FC8-A149-1A459860058A}" srcOrd="0" destOrd="0" presId="urn:microsoft.com/office/officeart/2005/8/layout/hierarchy2"/>
    <dgm:cxn modelId="{EC9081F2-E9A5-43FE-BDFE-E95AD7059FA0}" type="presOf" srcId="{170A0139-16DF-414E-85E3-269D9ECCDA93}" destId="{2C7E1EFC-380F-40FC-9660-340A97FA94CF}" srcOrd="0" destOrd="0" presId="urn:microsoft.com/office/officeart/2005/8/layout/hierarchy2"/>
    <dgm:cxn modelId="{901B2DF3-241F-4EAF-BB7F-C131236B8CDE}" srcId="{170A0139-16DF-414E-85E3-269D9ECCDA93}" destId="{61B39D04-5867-4344-B312-DF90B5E40284}" srcOrd="0" destOrd="0" parTransId="{03A7FD37-9FFE-4435-9FD7-3294977D8DB3}" sibTransId="{468236F1-8CAD-42A0-AAAF-C1A7537DC40E}"/>
    <dgm:cxn modelId="{299D676C-C3D3-4F87-994B-4E745FE45C16}" type="presParOf" srcId="{63BF817B-D3AA-43A7-B996-0D61729F3EB1}" destId="{E034187A-12F8-4849-9D17-78E3316095E2}" srcOrd="0" destOrd="0" presId="urn:microsoft.com/office/officeart/2005/8/layout/hierarchy2"/>
    <dgm:cxn modelId="{885B6198-51CF-4EAF-91ED-E1CCDCA86890}" type="presParOf" srcId="{E034187A-12F8-4849-9D17-78E3316095E2}" destId="{164CCEC2-BFBD-409E-90BA-6330772B8554}" srcOrd="0" destOrd="0" presId="urn:microsoft.com/office/officeart/2005/8/layout/hierarchy2"/>
    <dgm:cxn modelId="{7C57BFFE-0BA4-4BC3-8CE0-EBA352B03299}" type="presParOf" srcId="{E034187A-12F8-4849-9D17-78E3316095E2}" destId="{4D15A480-27CB-44A3-A1B9-E222B5CDDD92}" srcOrd="1" destOrd="0" presId="urn:microsoft.com/office/officeart/2005/8/layout/hierarchy2"/>
    <dgm:cxn modelId="{AB7BE3C0-49DA-4128-BA2E-E02BE0CE5CA6}" type="presParOf" srcId="{4D15A480-27CB-44A3-A1B9-E222B5CDDD92}" destId="{5147D811-90FC-4083-A4E9-5DF7ECD77F4A}" srcOrd="0" destOrd="0" presId="urn:microsoft.com/office/officeart/2005/8/layout/hierarchy2"/>
    <dgm:cxn modelId="{3343667A-ACC6-400E-BA65-D96E67D2DAE7}" type="presParOf" srcId="{5147D811-90FC-4083-A4E9-5DF7ECD77F4A}" destId="{F9F3BCB5-70B9-4E32-BB72-2FF15E102EEF}" srcOrd="0" destOrd="0" presId="urn:microsoft.com/office/officeart/2005/8/layout/hierarchy2"/>
    <dgm:cxn modelId="{DAC6F49F-BE9B-4AD0-AF6A-4ACF86A04280}" type="presParOf" srcId="{4D15A480-27CB-44A3-A1B9-E222B5CDDD92}" destId="{E777882C-260E-419C-AA8D-5A82A9AC5B61}" srcOrd="1" destOrd="0" presId="urn:microsoft.com/office/officeart/2005/8/layout/hierarchy2"/>
    <dgm:cxn modelId="{086C4F89-8AEF-4BEC-A17E-A9D57924C0A5}" type="presParOf" srcId="{E777882C-260E-419C-AA8D-5A82A9AC5B61}" destId="{2C7E1EFC-380F-40FC-9660-340A97FA94CF}" srcOrd="0" destOrd="0" presId="urn:microsoft.com/office/officeart/2005/8/layout/hierarchy2"/>
    <dgm:cxn modelId="{1C3291E9-C732-4008-AEF5-0C9C5C3E7B4C}" type="presParOf" srcId="{E777882C-260E-419C-AA8D-5A82A9AC5B61}" destId="{3F195F54-4989-4D3C-BFA6-DCA0926B2B66}" srcOrd="1" destOrd="0" presId="urn:microsoft.com/office/officeart/2005/8/layout/hierarchy2"/>
    <dgm:cxn modelId="{7F3D8132-C1E3-4E2C-A1DF-CF6F9FF405E0}" type="presParOf" srcId="{3F195F54-4989-4D3C-BFA6-DCA0926B2B66}" destId="{17C62355-B8C6-49AB-92FA-EF7416F44514}" srcOrd="0" destOrd="0" presId="urn:microsoft.com/office/officeart/2005/8/layout/hierarchy2"/>
    <dgm:cxn modelId="{94424CC9-239D-4CF2-A0D9-8AC37A86F108}" type="presParOf" srcId="{17C62355-B8C6-49AB-92FA-EF7416F44514}" destId="{DB4962E9-19BC-40CB-83BA-561D1831CF40}" srcOrd="0" destOrd="0" presId="urn:microsoft.com/office/officeart/2005/8/layout/hierarchy2"/>
    <dgm:cxn modelId="{C2EF3650-00C0-40B2-A6E7-5EEBE7B7A9D9}" type="presParOf" srcId="{3F195F54-4989-4D3C-BFA6-DCA0926B2B66}" destId="{484D9C10-9840-4F74-9E21-1E8AE993591C}" srcOrd="1" destOrd="0" presId="urn:microsoft.com/office/officeart/2005/8/layout/hierarchy2"/>
    <dgm:cxn modelId="{D28FD0C0-7934-4201-B443-12ECAC0325A6}" type="presParOf" srcId="{484D9C10-9840-4F74-9E21-1E8AE993591C}" destId="{3DBA7900-184C-4F0F-A9DD-84EC730DD219}" srcOrd="0" destOrd="0" presId="urn:microsoft.com/office/officeart/2005/8/layout/hierarchy2"/>
    <dgm:cxn modelId="{091AEAAC-E773-4AF1-8A2C-538990A03EB1}" type="presParOf" srcId="{484D9C10-9840-4F74-9E21-1E8AE993591C}" destId="{1F9A6BB3-95D9-4607-ACA3-BD09CDAE4AB0}" srcOrd="1" destOrd="0" presId="urn:microsoft.com/office/officeart/2005/8/layout/hierarchy2"/>
    <dgm:cxn modelId="{286445DF-7FE1-46ED-842D-212F04DBE4A5}" type="presParOf" srcId="{4D15A480-27CB-44A3-A1B9-E222B5CDDD92}" destId="{36BE9D8D-97D6-4FC8-A149-1A459860058A}" srcOrd="2" destOrd="0" presId="urn:microsoft.com/office/officeart/2005/8/layout/hierarchy2"/>
    <dgm:cxn modelId="{BA1AEE49-D25E-4078-86D0-A46FB6A98DA9}" type="presParOf" srcId="{36BE9D8D-97D6-4FC8-A149-1A459860058A}" destId="{A9623371-2CEE-4900-AA02-DA26A045EE7F}" srcOrd="0" destOrd="0" presId="urn:microsoft.com/office/officeart/2005/8/layout/hierarchy2"/>
    <dgm:cxn modelId="{288B55CE-1D1A-4312-83DF-EE2A3B873540}" type="presParOf" srcId="{4D15A480-27CB-44A3-A1B9-E222B5CDDD92}" destId="{4ADADFB8-8EB9-450A-8729-26BFC841D842}" srcOrd="3" destOrd="0" presId="urn:microsoft.com/office/officeart/2005/8/layout/hierarchy2"/>
    <dgm:cxn modelId="{B9663247-8E97-47DA-A13C-3AB1CDB0CBB1}" type="presParOf" srcId="{4ADADFB8-8EB9-450A-8729-26BFC841D842}" destId="{99068C80-A94E-4888-82B7-3C74AA8B0DD6}" srcOrd="0" destOrd="0" presId="urn:microsoft.com/office/officeart/2005/8/layout/hierarchy2"/>
    <dgm:cxn modelId="{17CE076C-AB32-4C3C-B4C1-986CAD608414}" type="presParOf" srcId="{4ADADFB8-8EB9-450A-8729-26BFC841D842}" destId="{780B05AF-ADEB-47F1-BC98-461E0FE34BC3}" srcOrd="1" destOrd="0" presId="urn:microsoft.com/office/officeart/2005/8/layout/hierarchy2"/>
    <dgm:cxn modelId="{E018E79E-41D8-4598-BAF5-A044D2459848}" type="presParOf" srcId="{780B05AF-ADEB-47F1-BC98-461E0FE34BC3}" destId="{35E1684F-ACD0-42BD-8E81-23978B55015A}" srcOrd="0" destOrd="0" presId="urn:microsoft.com/office/officeart/2005/8/layout/hierarchy2"/>
    <dgm:cxn modelId="{9CCE08DF-0373-4854-899D-345907C0D693}" type="presParOf" srcId="{35E1684F-ACD0-42BD-8E81-23978B55015A}" destId="{EF2B1D50-8639-47A1-9372-CD002C8BD5DC}" srcOrd="0" destOrd="0" presId="urn:microsoft.com/office/officeart/2005/8/layout/hierarchy2"/>
    <dgm:cxn modelId="{D4C39324-1B11-422D-B533-AED92EABF04A}" type="presParOf" srcId="{780B05AF-ADEB-47F1-BC98-461E0FE34BC3}" destId="{42650B8E-2592-4564-AF66-09F21E70E025}" srcOrd="1" destOrd="0" presId="urn:microsoft.com/office/officeart/2005/8/layout/hierarchy2"/>
    <dgm:cxn modelId="{DC7B16CB-98FC-41AF-B604-037FD8CBD018}" type="presParOf" srcId="{42650B8E-2592-4564-AF66-09F21E70E025}" destId="{82216525-2BCC-432B-AECB-ECFD39391DF1}" srcOrd="0" destOrd="0" presId="urn:microsoft.com/office/officeart/2005/8/layout/hierarchy2"/>
    <dgm:cxn modelId="{751E400A-0441-4451-AEC1-EBF14B131560}" type="presParOf" srcId="{42650B8E-2592-4564-AF66-09F21E70E025}" destId="{14F04F68-959A-404C-A131-D523E34F8748}" srcOrd="1" destOrd="0" presId="urn:microsoft.com/office/officeart/2005/8/layout/hierarchy2"/>
    <dgm:cxn modelId="{0F0E7062-A794-40B3-8C89-C211C327C1D0}" type="presParOf" srcId="{4D15A480-27CB-44A3-A1B9-E222B5CDDD92}" destId="{203E27E5-1444-466C-BC92-186F8B55948D}" srcOrd="4" destOrd="0" presId="urn:microsoft.com/office/officeart/2005/8/layout/hierarchy2"/>
    <dgm:cxn modelId="{32C6A192-DC95-483E-8584-2DB9D80F2605}" type="presParOf" srcId="{203E27E5-1444-466C-BC92-186F8B55948D}" destId="{7F3C18BB-5DBD-47F7-9D0F-421A4760B428}" srcOrd="0" destOrd="0" presId="urn:microsoft.com/office/officeart/2005/8/layout/hierarchy2"/>
    <dgm:cxn modelId="{1A72DB8E-1C0B-4728-9070-DCED187D0443}" type="presParOf" srcId="{4D15A480-27CB-44A3-A1B9-E222B5CDDD92}" destId="{6E86BF19-E5B8-4371-9855-A0B4799FD1EE}" srcOrd="5" destOrd="0" presId="urn:microsoft.com/office/officeart/2005/8/layout/hierarchy2"/>
    <dgm:cxn modelId="{39266F04-32B4-4008-862B-356AD03E6431}" type="presParOf" srcId="{6E86BF19-E5B8-4371-9855-A0B4799FD1EE}" destId="{65FAADC1-FFAD-4942-BD79-68CB4F8C1674}" srcOrd="0" destOrd="0" presId="urn:microsoft.com/office/officeart/2005/8/layout/hierarchy2"/>
    <dgm:cxn modelId="{4A2D7DE8-E847-4875-9A6F-61BFF446415C}" type="presParOf" srcId="{6E86BF19-E5B8-4371-9855-A0B4799FD1EE}" destId="{2DFB95D0-7A32-4CDC-8924-0CC1C236652E}" srcOrd="1" destOrd="0" presId="urn:microsoft.com/office/officeart/2005/8/layout/hierarchy2"/>
    <dgm:cxn modelId="{EFBE7D71-B5AC-47AB-A5B6-926C46BD94BF}" type="presParOf" srcId="{2DFB95D0-7A32-4CDC-8924-0CC1C236652E}" destId="{7742A975-9030-4A0E-9E65-701126353404}" srcOrd="0" destOrd="0" presId="urn:microsoft.com/office/officeart/2005/8/layout/hierarchy2"/>
    <dgm:cxn modelId="{173AFB5E-44EB-439F-89FF-079A09ADDA4B}" type="presParOf" srcId="{7742A975-9030-4A0E-9E65-701126353404}" destId="{70661EA4-DD5B-40AC-8C0C-1B054140CA7E}" srcOrd="0" destOrd="0" presId="urn:microsoft.com/office/officeart/2005/8/layout/hierarchy2"/>
    <dgm:cxn modelId="{1275824E-D068-4AEA-B291-0B2983C8E040}" type="presParOf" srcId="{2DFB95D0-7A32-4CDC-8924-0CC1C236652E}" destId="{26A9B7B3-0F18-414D-BEE1-3762C04FC805}" srcOrd="1" destOrd="0" presId="urn:microsoft.com/office/officeart/2005/8/layout/hierarchy2"/>
    <dgm:cxn modelId="{987085C9-A748-4C39-A1F7-16F0B61A426F}" type="presParOf" srcId="{26A9B7B3-0F18-414D-BEE1-3762C04FC805}" destId="{A81AB719-85A4-4953-9A89-012126FAF4B2}" srcOrd="0" destOrd="0" presId="urn:microsoft.com/office/officeart/2005/8/layout/hierarchy2"/>
    <dgm:cxn modelId="{491D8ED3-45C9-4419-93B0-065915AD0264}" type="presParOf" srcId="{26A9B7B3-0F18-414D-BEE1-3762C04FC805}" destId="{30B8571E-5268-405F-9BA4-CAD99FCD08F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4CCEC2-BFBD-409E-90BA-6330772B8554}">
      <dsp:nvSpPr>
        <dsp:cNvPr id="0" name=""/>
        <dsp:cNvSpPr/>
      </dsp:nvSpPr>
      <dsp:spPr>
        <a:xfrm>
          <a:off x="6319" y="580490"/>
          <a:ext cx="3173423" cy="1963218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b="1" kern="1200" dirty="0"/>
            <a:t>Structured Assumptions</a:t>
          </a:r>
        </a:p>
      </dsp:txBody>
      <dsp:txXfrm>
        <a:off x="63820" y="637991"/>
        <a:ext cx="3058421" cy="1848216"/>
      </dsp:txXfrm>
    </dsp:sp>
    <dsp:sp modelId="{5147D811-90FC-4083-A4E9-5DF7ECD77F4A}">
      <dsp:nvSpPr>
        <dsp:cNvPr id="0" name=""/>
        <dsp:cNvSpPr/>
      </dsp:nvSpPr>
      <dsp:spPr>
        <a:xfrm rot="18289469">
          <a:off x="2902726" y="1005378"/>
          <a:ext cx="1291649" cy="53121"/>
        </a:xfrm>
        <a:custGeom>
          <a:avLst/>
          <a:gdLst/>
          <a:ahLst/>
          <a:cxnLst/>
          <a:rect l="0" t="0" r="0" b="0"/>
          <a:pathLst>
            <a:path>
              <a:moveTo>
                <a:pt x="0" y="26560"/>
              </a:moveTo>
              <a:lnTo>
                <a:pt x="1291649" y="2656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3516259" y="999647"/>
        <a:ext cx="64582" cy="64582"/>
      </dsp:txXfrm>
    </dsp:sp>
    <dsp:sp modelId="{2C7E1EFC-380F-40FC-9660-340A97FA94CF}">
      <dsp:nvSpPr>
        <dsp:cNvPr id="0" name=""/>
        <dsp:cNvSpPr/>
      </dsp:nvSpPr>
      <dsp:spPr>
        <a:xfrm>
          <a:off x="3917358" y="40768"/>
          <a:ext cx="3835120" cy="922019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b="1" kern="1200" dirty="0"/>
            <a:t>Diffie Helman</a:t>
          </a:r>
        </a:p>
      </dsp:txBody>
      <dsp:txXfrm>
        <a:off x="3944363" y="67773"/>
        <a:ext cx="3781110" cy="868009"/>
      </dsp:txXfrm>
    </dsp:sp>
    <dsp:sp modelId="{17C62355-B8C6-49AB-92FA-EF7416F44514}">
      <dsp:nvSpPr>
        <dsp:cNvPr id="0" name=""/>
        <dsp:cNvSpPr/>
      </dsp:nvSpPr>
      <dsp:spPr>
        <a:xfrm>
          <a:off x="7752478" y="475217"/>
          <a:ext cx="51485" cy="53121"/>
        </a:xfrm>
        <a:custGeom>
          <a:avLst/>
          <a:gdLst/>
          <a:ahLst/>
          <a:cxnLst/>
          <a:rect l="0" t="0" r="0" b="0"/>
          <a:pathLst>
            <a:path>
              <a:moveTo>
                <a:pt x="0" y="26560"/>
              </a:moveTo>
              <a:lnTo>
                <a:pt x="51485" y="2656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7776934" y="500490"/>
        <a:ext cx="2574" cy="2574"/>
      </dsp:txXfrm>
    </dsp:sp>
    <dsp:sp modelId="{3DBA7900-184C-4F0F-A9DD-84EC730DD219}">
      <dsp:nvSpPr>
        <dsp:cNvPr id="0" name=""/>
        <dsp:cNvSpPr/>
      </dsp:nvSpPr>
      <dsp:spPr>
        <a:xfrm>
          <a:off x="7803964" y="40768"/>
          <a:ext cx="1844038" cy="922019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189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solidFill>
                <a:sysClr val="windowText" lastClr="000000"/>
              </a:solidFill>
            </a:rPr>
            <a:t>Discrete Logarithm</a:t>
          </a:r>
        </a:p>
      </dsp:txBody>
      <dsp:txXfrm>
        <a:off x="7830969" y="67773"/>
        <a:ext cx="1790028" cy="868009"/>
      </dsp:txXfrm>
    </dsp:sp>
    <dsp:sp modelId="{36BE9D8D-97D6-4FC8-A149-1A459860058A}">
      <dsp:nvSpPr>
        <dsp:cNvPr id="0" name=""/>
        <dsp:cNvSpPr/>
      </dsp:nvSpPr>
      <dsp:spPr>
        <a:xfrm>
          <a:off x="3179743" y="1535539"/>
          <a:ext cx="737615" cy="53121"/>
        </a:xfrm>
        <a:custGeom>
          <a:avLst/>
          <a:gdLst/>
          <a:ahLst/>
          <a:cxnLst/>
          <a:rect l="0" t="0" r="0" b="0"/>
          <a:pathLst>
            <a:path>
              <a:moveTo>
                <a:pt x="0" y="26560"/>
              </a:moveTo>
              <a:lnTo>
                <a:pt x="737615" y="2656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3530110" y="1543659"/>
        <a:ext cx="36880" cy="36880"/>
      </dsp:txXfrm>
    </dsp:sp>
    <dsp:sp modelId="{99068C80-A94E-4888-82B7-3C74AA8B0DD6}">
      <dsp:nvSpPr>
        <dsp:cNvPr id="0" name=""/>
        <dsp:cNvSpPr/>
      </dsp:nvSpPr>
      <dsp:spPr>
        <a:xfrm>
          <a:off x="3917358" y="1101090"/>
          <a:ext cx="3835120" cy="922019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b="1" kern="1200" dirty="0"/>
            <a:t>RSA</a:t>
          </a:r>
        </a:p>
      </dsp:txBody>
      <dsp:txXfrm>
        <a:off x="3944363" y="1128095"/>
        <a:ext cx="3781110" cy="868009"/>
      </dsp:txXfrm>
    </dsp:sp>
    <dsp:sp modelId="{35E1684F-ACD0-42BD-8E81-23978B55015A}">
      <dsp:nvSpPr>
        <dsp:cNvPr id="0" name=""/>
        <dsp:cNvSpPr/>
      </dsp:nvSpPr>
      <dsp:spPr>
        <a:xfrm>
          <a:off x="7752478" y="1535539"/>
          <a:ext cx="51485" cy="53121"/>
        </a:xfrm>
        <a:custGeom>
          <a:avLst/>
          <a:gdLst/>
          <a:ahLst/>
          <a:cxnLst/>
          <a:rect l="0" t="0" r="0" b="0"/>
          <a:pathLst>
            <a:path>
              <a:moveTo>
                <a:pt x="0" y="26560"/>
              </a:moveTo>
              <a:lnTo>
                <a:pt x="51485" y="2656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7776934" y="1560812"/>
        <a:ext cx="2574" cy="2574"/>
      </dsp:txXfrm>
    </dsp:sp>
    <dsp:sp modelId="{82216525-2BCC-432B-AECB-ECFD39391DF1}">
      <dsp:nvSpPr>
        <dsp:cNvPr id="0" name=""/>
        <dsp:cNvSpPr/>
      </dsp:nvSpPr>
      <dsp:spPr>
        <a:xfrm>
          <a:off x="7803964" y="1101090"/>
          <a:ext cx="1844038" cy="922019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B050">
                <a:tint val="66000"/>
                <a:satMod val="160000"/>
              </a:srgbClr>
            </a:gs>
            <a:gs pos="50000">
              <a:srgbClr val="00B050">
                <a:tint val="44500"/>
                <a:satMod val="160000"/>
              </a:srgbClr>
            </a:gs>
            <a:gs pos="100000">
              <a:srgbClr val="00B050">
                <a:tint val="23500"/>
                <a:satMod val="160000"/>
              </a:srgbClr>
            </a:gs>
          </a:gsLst>
          <a:lin ang="189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solidFill>
                <a:sysClr val="windowText" lastClr="000000"/>
              </a:solidFill>
            </a:rPr>
            <a:t>Factoring N=</a:t>
          </a:r>
          <a:r>
            <a:rPr lang="en-IN" sz="2000" kern="1200" dirty="0" err="1">
              <a:solidFill>
                <a:sysClr val="windowText" lastClr="000000"/>
              </a:solidFill>
            </a:rPr>
            <a:t>pq</a:t>
          </a:r>
          <a:endParaRPr lang="en-IN" sz="2000" kern="1200" dirty="0">
            <a:solidFill>
              <a:sysClr val="windowText" lastClr="000000"/>
            </a:solidFill>
          </a:endParaRPr>
        </a:p>
      </dsp:txBody>
      <dsp:txXfrm>
        <a:off x="7830969" y="1128095"/>
        <a:ext cx="1790028" cy="868009"/>
      </dsp:txXfrm>
    </dsp:sp>
    <dsp:sp modelId="{203E27E5-1444-466C-BC92-186F8B55948D}">
      <dsp:nvSpPr>
        <dsp:cNvPr id="0" name=""/>
        <dsp:cNvSpPr/>
      </dsp:nvSpPr>
      <dsp:spPr>
        <a:xfrm rot="3310531">
          <a:off x="2902726" y="2065700"/>
          <a:ext cx="1291649" cy="53121"/>
        </a:xfrm>
        <a:custGeom>
          <a:avLst/>
          <a:gdLst/>
          <a:ahLst/>
          <a:cxnLst/>
          <a:rect l="0" t="0" r="0" b="0"/>
          <a:pathLst>
            <a:path>
              <a:moveTo>
                <a:pt x="0" y="26560"/>
              </a:moveTo>
              <a:lnTo>
                <a:pt x="1291649" y="2656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3516259" y="2059969"/>
        <a:ext cx="64582" cy="64582"/>
      </dsp:txXfrm>
    </dsp:sp>
    <dsp:sp modelId="{65FAADC1-FFAD-4942-BD79-68CB4F8C1674}">
      <dsp:nvSpPr>
        <dsp:cNvPr id="0" name=""/>
        <dsp:cNvSpPr/>
      </dsp:nvSpPr>
      <dsp:spPr>
        <a:xfrm>
          <a:off x="3917358" y="2161412"/>
          <a:ext cx="3835120" cy="922019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b="1" kern="1200" dirty="0"/>
            <a:t>Learning With Errors</a:t>
          </a:r>
        </a:p>
      </dsp:txBody>
      <dsp:txXfrm>
        <a:off x="3944363" y="2188417"/>
        <a:ext cx="3781110" cy="868009"/>
      </dsp:txXfrm>
    </dsp:sp>
    <dsp:sp modelId="{7742A975-9030-4A0E-9E65-701126353404}">
      <dsp:nvSpPr>
        <dsp:cNvPr id="0" name=""/>
        <dsp:cNvSpPr/>
      </dsp:nvSpPr>
      <dsp:spPr>
        <a:xfrm>
          <a:off x="7752478" y="2595861"/>
          <a:ext cx="51485" cy="53121"/>
        </a:xfrm>
        <a:custGeom>
          <a:avLst/>
          <a:gdLst/>
          <a:ahLst/>
          <a:cxnLst/>
          <a:rect l="0" t="0" r="0" b="0"/>
          <a:pathLst>
            <a:path>
              <a:moveTo>
                <a:pt x="0" y="26560"/>
              </a:moveTo>
              <a:lnTo>
                <a:pt x="51485" y="2656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7776934" y="2621134"/>
        <a:ext cx="2574" cy="2574"/>
      </dsp:txXfrm>
    </dsp:sp>
    <dsp:sp modelId="{A81AB719-85A4-4953-9A89-012126FAF4B2}">
      <dsp:nvSpPr>
        <dsp:cNvPr id="0" name=""/>
        <dsp:cNvSpPr/>
      </dsp:nvSpPr>
      <dsp:spPr>
        <a:xfrm>
          <a:off x="7803964" y="2161412"/>
          <a:ext cx="1844038" cy="922019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solidFill>
                <a:sysClr val="windowText" lastClr="000000"/>
              </a:solidFill>
            </a:rPr>
            <a:t>Lattice Problems</a:t>
          </a:r>
        </a:p>
      </dsp:txBody>
      <dsp:txXfrm>
        <a:off x="7830969" y="2188417"/>
        <a:ext cx="1790028" cy="8680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28851-4E00-4392-81BE-3E311F453B4E}" type="datetimeFigureOut">
              <a:rPr lang="en-IN" smtClean="0"/>
              <a:t>05-07-2025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D7F26-F8AD-4D60-8292-84B8C2F098C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8910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comic strip demonstrates how easy things were before the advent of the internet. The only cryptography used was 'folding the paper really tight'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0D7F26-F8AD-4D60-8292-84B8C2F098C0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369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Assume that channel is authenticated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0D7F26-F8AD-4D60-8292-84B8C2F098C0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4502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Reduces to semantic security in the public key setting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0D7F26-F8AD-4D60-8292-84B8C2F098C0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9910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In most cases the data owner is not the data sender</a:t>
            </a:r>
          </a:p>
          <a:p>
            <a:r>
              <a:rPr lang="en-IN" dirty="0"/>
              <a:t>Easy to achieve if Eval outputs input and f. Decryption decrypts the ciphertext and evaluates the function.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0D7F26-F8AD-4D60-8292-84B8C2F098C0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7732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0D7F26-F8AD-4D60-8292-84B8C2F098C0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2437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7788A1-718B-EBF1-AE8C-ADD4B7C92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4A936C-1AA1-5885-DB4B-2013A0C00A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4D7BED-B06D-D8EE-0E04-2E8E2B14B0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Correctness? Security?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8BD5C2-75E9-6061-C2E3-0A037DBA40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0D7F26-F8AD-4D60-8292-84B8C2F098C0}" type="slidenum">
              <a:rPr lang="en-IN" smtClean="0"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1220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7/5/2025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1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7/5/2025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23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7/5/2025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05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7/5/2025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81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7/5/2025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94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7/5/2025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31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7/5/2025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2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7/5/2025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20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7/5/2025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58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7/5/2025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53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7/5/2025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66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7/5/2025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39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0" r:id="rId6"/>
    <p:sldLayoutId id="2147483686" r:id="rId7"/>
    <p:sldLayoutId id="2147483687" r:id="rId8"/>
    <p:sldLayoutId id="2147483688" r:id="rId9"/>
    <p:sldLayoutId id="2147483689" r:id="rId10"/>
    <p:sldLayoutId id="214748369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6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hyperlink" Target="mailto:I=bob@gmail.com" TargetMode="External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image" Target="../media/image6.png"/><Relationship Id="rId7" Type="http://schemas.openxmlformats.org/officeDocument/2006/relationships/image" Target="../media/image37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5" Type="http://schemas.openxmlformats.org/officeDocument/2006/relationships/image" Target="../media/image350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6.png"/><Relationship Id="rId7" Type="http://schemas.openxmlformats.org/officeDocument/2006/relationships/image" Target="../media/image3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0.png"/><Relationship Id="rId5" Type="http://schemas.openxmlformats.org/officeDocument/2006/relationships/image" Target="../media/image350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6.png"/><Relationship Id="rId7" Type="http://schemas.openxmlformats.org/officeDocument/2006/relationships/image" Target="../media/image3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png"/><Relationship Id="rId5" Type="http://schemas.openxmlformats.org/officeDocument/2006/relationships/image" Target="../media/image350.png"/><Relationship Id="rId10" Type="http://schemas.openxmlformats.org/officeDocument/2006/relationships/image" Target="../media/image420.png"/><Relationship Id="rId4" Type="http://schemas.openxmlformats.org/officeDocument/2006/relationships/image" Target="../media/image7.png"/><Relationship Id="rId9" Type="http://schemas.openxmlformats.org/officeDocument/2006/relationships/image" Target="../media/image41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A875D55-4A80-43E9-38F6-27E366493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closeup of a key and a keyhole">
            <a:extLst>
              <a:ext uri="{FF2B5EF4-FFF2-40B4-BE49-F238E27FC236}">
                <a16:creationId xmlns:a16="http://schemas.microsoft.com/office/drawing/2014/main" id="{F6A5B449-4175-0E61-2D98-028B3D4E55C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10403" b="5011"/>
          <a:stretch>
            <a:fillRect/>
          </a:stretch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3F98BF-63B6-00DA-5C9A-D9876CBD67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482602"/>
            <a:ext cx="7588155" cy="2236264"/>
          </a:xfrm>
        </p:spPr>
        <p:txBody>
          <a:bodyPr>
            <a:normAutofit/>
          </a:bodyPr>
          <a:lstStyle/>
          <a:p>
            <a:r>
              <a:rPr lang="en-IN" sz="540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Public Key Cryptography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82DAAB-4588-F472-92EC-A2EAA79D16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91911"/>
            <a:ext cx="7588155" cy="1414091"/>
          </a:xfrm>
        </p:spPr>
        <p:txBody>
          <a:bodyPr>
            <a:normAutofit/>
          </a:bodyPr>
          <a:lstStyle/>
          <a:p>
            <a:r>
              <a:rPr lang="en-IN" sz="220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Anish Banerjee</a:t>
            </a:r>
          </a:p>
          <a:p>
            <a:r>
              <a:rPr lang="en-IN" sz="2200" dirty="0" err="1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Btech</a:t>
            </a:r>
            <a:r>
              <a:rPr lang="en-IN" sz="220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CSE, IIT Delhi</a:t>
            </a:r>
          </a:p>
          <a:p>
            <a:endParaRPr lang="en-IN" sz="2200" dirty="0">
              <a:solidFill>
                <a:srgbClr val="FFF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437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73778-B14F-ADDC-C8CE-D0DC4C15C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74C13-A29C-EB60-D45D-C70646DA1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Key Agreement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DF6810-67DA-C022-02B2-D2B7109EA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336" y="1552441"/>
            <a:ext cx="1738093" cy="16148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D5244D-09E0-FF15-A3A2-292F3B366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2486" y="1552441"/>
            <a:ext cx="1893625" cy="161485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DE68D27-AFBE-741D-088D-3551346DC054}"/>
              </a:ext>
            </a:extLst>
          </p:cNvPr>
          <p:cNvGrpSpPr/>
          <p:nvPr/>
        </p:nvGrpSpPr>
        <p:grpSpPr>
          <a:xfrm>
            <a:off x="3752386" y="3657782"/>
            <a:ext cx="5111322" cy="439858"/>
            <a:chOff x="6123232" y="2284516"/>
            <a:chExt cx="3187298" cy="462781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54651F99-7768-3042-CAC6-CFD1320C26A5}"/>
                </a:ext>
              </a:extLst>
            </p:cNvPr>
            <p:cNvCxnSpPr>
              <a:cxnSpLocks/>
            </p:cNvCxnSpPr>
            <p:nvPr/>
          </p:nvCxnSpPr>
          <p:spPr>
            <a:xfrm>
              <a:off x="6123232" y="2747297"/>
              <a:ext cx="3187298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91F3BC1-2D78-9F1E-66FB-C5C3D7C39D99}"/>
                    </a:ext>
                  </a:extLst>
                </p:cNvPr>
                <p:cNvSpPr txBox="1"/>
                <p:nvPr/>
              </p:nvSpPr>
              <p:spPr>
                <a:xfrm>
                  <a:off x="6123233" y="2284516"/>
                  <a:ext cx="3157297" cy="4209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200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00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IN" sz="200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IN" sz="200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IN" sz="200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I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000" i="1" dirty="0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IN" sz="200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  <m:r>
                          <a:rPr lang="en-IN" sz="200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IN" sz="20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91F3BC1-2D78-9F1E-66FB-C5C3D7C39D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3233" y="2284516"/>
                  <a:ext cx="3157297" cy="420961"/>
                </a:xfrm>
                <a:prstGeom prst="rect">
                  <a:avLst/>
                </a:prstGeom>
                <a:blipFill>
                  <a:blip r:embed="rId4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02C8C0D-7807-C29F-7EDC-02036A217468}"/>
                  </a:ext>
                </a:extLst>
              </p:cNvPr>
              <p:cNvSpPr txBox="1"/>
              <p:nvPr/>
            </p:nvSpPr>
            <p:spPr>
              <a:xfrm>
                <a:off x="925774" y="3323651"/>
                <a:ext cx="2408387" cy="1678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2000" i="1" dirty="0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IN" sz="2000" i="1" dirty="0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IN" sz="2000" i="1" dirty="0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IN" sz="2000" dirty="0"/>
              </a:p>
              <a:p>
                <a:pPr algn="ctr"/>
                <a14:m>
                  <m:oMath xmlns:m="http://schemas.openxmlformats.org/officeDocument/2006/math">
                    <m:r>
                      <a:rPr lang="en-IN" sz="20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IN" sz="2000" dirty="0"/>
                  <a:t> : </a:t>
                </a:r>
                <a14:m>
                  <m:oMath xmlns:m="http://schemas.openxmlformats.org/officeDocument/2006/math">
                    <m:r>
                      <a:rPr lang="en-IN" sz="2000" b="0" i="1" dirty="0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IN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000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IN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000" b="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IN" sz="20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IN" sz="2000" dirty="0"/>
              </a:p>
              <a:p>
                <a:pPr algn="ctr"/>
                <a:endParaRPr lang="en-IN" sz="2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IN" sz="2000" i="1" baseline="-25000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IN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0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000" i="1" dirty="0" err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IN" sz="2000" i="1" baseline="30000" dirty="0" err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IN" sz="2000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IN" sz="2000" i="1" baseline="30000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IN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000" i="1" dirty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IN" sz="2000" i="1" baseline="30000" dirty="0">
                          <a:latin typeface="Cambria Math" panose="02040503050406030204" pitchFamily="18" charset="0"/>
                        </a:rPr>
                        <m:t>𝑎𝑏</m:t>
                      </m:r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02C8C0D-7807-C29F-7EDC-02036A217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774" y="3323651"/>
                <a:ext cx="2408387" cy="1678536"/>
              </a:xfrm>
              <a:prstGeom prst="rect">
                <a:avLst/>
              </a:prstGeom>
              <a:blipFill>
                <a:blip r:embed="rId5"/>
                <a:stretch>
                  <a:fillRect b="-326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655FA35E-A756-3843-1579-2FBC1FBF9429}"/>
              </a:ext>
            </a:extLst>
          </p:cNvPr>
          <p:cNvSpPr txBox="1"/>
          <p:nvPr/>
        </p:nvSpPr>
        <p:spPr>
          <a:xfrm>
            <a:off x="4770205" y="2207675"/>
            <a:ext cx="3544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/>
              <a:t>Want: </a:t>
            </a:r>
          </a:p>
          <a:p>
            <a:pPr algn="ctr"/>
            <a:r>
              <a:rPr lang="en-IN" sz="2000" dirty="0"/>
              <a:t>Agree on a key </a:t>
            </a:r>
            <a:endParaRPr lang="en-IN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3AB9C74-AB62-7A6A-7E06-DAC45E2C605A}"/>
                  </a:ext>
                </a:extLst>
              </p:cNvPr>
              <p:cNvSpPr txBox="1"/>
              <p:nvPr/>
            </p:nvSpPr>
            <p:spPr>
              <a:xfrm>
                <a:off x="8912498" y="4073643"/>
                <a:ext cx="2353727" cy="1044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IN" sz="2000" i="1" dirty="0" smtClean="0">
                          <a:latin typeface="Cambria Math" panose="02040503050406030204" pitchFamily="18" charset="0"/>
                        </a:rPr>
                        <m:t> ←</m:t>
                      </m:r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IN" sz="2000" dirty="0"/>
              </a:p>
              <a:p>
                <a:endParaRPr lang="en-IN" sz="2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IN" sz="2000" i="1" baseline="-25000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IN" sz="2000" i="1" dirty="0" smtClean="0">
                          <a:latin typeface="Cambria Math" panose="02040503050406030204" pitchFamily="18" charset="0"/>
                        </a:rPr>
                        <m:t>=(</m:t>
                      </m:r>
                      <m:sSup>
                        <m:sSupPr>
                          <m:ctrlPr>
                            <a:rPr lang="en-IN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00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IN" sz="200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IN" sz="2000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IN" sz="2000" i="1" baseline="30000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IN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sz="2000" b="0" i="1" baseline="30000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00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IN" sz="200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IN" sz="2000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3AB9C74-AB62-7A6A-7E06-DAC45E2C60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2498" y="4073643"/>
                <a:ext cx="2353727" cy="1044838"/>
              </a:xfrm>
              <a:prstGeom prst="rect">
                <a:avLst/>
              </a:prstGeom>
              <a:blipFill>
                <a:blip r:embed="rId6"/>
                <a:stretch>
                  <a:fillRect b="-581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1F1EB93C-FA27-9738-2130-BC72DFCD8755}"/>
              </a:ext>
            </a:extLst>
          </p:cNvPr>
          <p:cNvGrpSpPr/>
          <p:nvPr/>
        </p:nvGrpSpPr>
        <p:grpSpPr>
          <a:xfrm>
            <a:off x="3704275" y="4157354"/>
            <a:ext cx="5153565" cy="423760"/>
            <a:chOff x="6014375" y="2311567"/>
            <a:chExt cx="3213639" cy="445844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1E66786-F3EF-D143-F3D8-EA7E488BA1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14375" y="2757411"/>
              <a:ext cx="3187298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C89B682-B84A-712E-0B6A-1E7AB96C04F3}"/>
                    </a:ext>
                  </a:extLst>
                </p:cNvPr>
                <p:cNvSpPr txBox="1"/>
                <p:nvPr/>
              </p:nvSpPr>
              <p:spPr>
                <a:xfrm>
                  <a:off x="6044375" y="2311567"/>
                  <a:ext cx="3183639" cy="4209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200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IN" sz="2000" i="1" baseline="30000" dirty="0" err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IN" sz="20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C89B682-B84A-712E-0B6A-1E7AB96C04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4375" y="2311567"/>
                  <a:ext cx="3183639" cy="420962"/>
                </a:xfrm>
                <a:prstGeom prst="rect">
                  <a:avLst/>
                </a:prstGeom>
                <a:blipFill>
                  <a:blip r:embed="rId7"/>
                  <a:stretch>
                    <a:fillRect b="-7576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B08DBC9E-ED36-49C9-D0BB-031738512E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81338" y="5441963"/>
                <a:ext cx="8629324" cy="107241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IN" b="1" dirty="0"/>
                  <a:t>Correctness:</a:t>
                </a:r>
                <a:r>
                  <a:rPr lang="en-I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br>
                  <a:rPr lang="en-IN" dirty="0"/>
                </a:br>
                <a:r>
                  <a:rPr lang="en-IN" b="1" dirty="0"/>
                  <a:t>Security: </a:t>
                </a:r>
                <a:r>
                  <a:rPr lang="en-IN" dirty="0"/>
                  <a:t>Can’t learn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sup>
                    </m:sSup>
                  </m:oMath>
                </a14:m>
                <a:r>
                  <a:rPr lang="en-IN" dirty="0"/>
                  <a:t> given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I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B08DBC9E-ED36-49C9-D0BB-031738512E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81338" y="5441963"/>
                <a:ext cx="8629324" cy="1072419"/>
              </a:xfrm>
              <a:blipFill>
                <a:blip r:embed="rId8"/>
                <a:stretch>
                  <a:fillRect t="-56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093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8BA80-D69C-294E-F1B2-736B52914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Public Key Encryption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BE3F4-82A5-3C4D-719B-686E9D440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3600" dirty="0"/>
              <a:t>Quiz!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D0C194A-22C9-1286-D286-F1741A229ADD}"/>
              </a:ext>
            </a:extLst>
          </p:cNvPr>
          <p:cNvGrpSpPr/>
          <p:nvPr/>
        </p:nvGrpSpPr>
        <p:grpSpPr>
          <a:xfrm>
            <a:off x="2080535" y="1748999"/>
            <a:ext cx="8472577" cy="3360002"/>
            <a:chOff x="1744441" y="1566364"/>
            <a:chExt cx="8472577" cy="33600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F08E6BA-272A-FC2F-DD8C-BE6CF19CD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73535" y="1566364"/>
              <a:ext cx="1823551" cy="161485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CE526E6-F6C2-3511-4CBB-922D2F5BB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32159" y="1566364"/>
              <a:ext cx="1823551" cy="1614853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32EA779-23EF-7995-7E3A-1D2498C6C69C}"/>
                </a:ext>
              </a:extLst>
            </p:cNvPr>
            <p:cNvGrpSpPr/>
            <p:nvPr/>
          </p:nvGrpSpPr>
          <p:grpSpPr>
            <a:xfrm>
              <a:off x="1744441" y="3672737"/>
              <a:ext cx="6149918" cy="424901"/>
              <a:chOff x="1842412" y="4216914"/>
              <a:chExt cx="6149918" cy="424901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B87979D7-9BB3-CA21-7A72-8EAEC658CDC1}"/>
                  </a:ext>
                </a:extLst>
              </p:cNvPr>
              <p:cNvGrpSpPr/>
              <p:nvPr/>
            </p:nvGrpSpPr>
            <p:grpSpPr>
              <a:xfrm>
                <a:off x="4032331" y="4216914"/>
                <a:ext cx="3959999" cy="424901"/>
                <a:chOff x="6123232" y="2300252"/>
                <a:chExt cx="3187298" cy="447045"/>
              </a:xfrm>
            </p:grpSpPr>
            <p:cxnSp>
              <p:nvCxnSpPr>
                <p:cNvPr id="16" name="Straight Arrow Connector 15">
                  <a:extLst>
                    <a:ext uri="{FF2B5EF4-FFF2-40B4-BE49-F238E27FC236}">
                      <a16:creationId xmlns:a16="http://schemas.microsoft.com/office/drawing/2014/main" id="{8BB52A95-0A80-6BD5-8AF1-42440071FA5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23232" y="2747297"/>
                  <a:ext cx="3187298" cy="0"/>
                </a:xfrm>
                <a:prstGeom prst="straightConnector1">
                  <a:avLst/>
                </a:prstGeom>
                <a:ln w="762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C3138E1-A7FC-9DA7-8610-2793384EA79C}"/>
                    </a:ext>
                  </a:extLst>
                </p:cNvPr>
                <p:cNvSpPr txBox="1"/>
                <p:nvPr/>
              </p:nvSpPr>
              <p:spPr>
                <a:xfrm>
                  <a:off x="7675868" y="2300252"/>
                  <a:ext cx="374421" cy="3885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IN" dirty="0"/>
                    <a:t>pk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BD6E7D20-287A-A082-1DF8-C805FC6D7AAF}"/>
                      </a:ext>
                    </a:extLst>
                  </p:cNvPr>
                  <p:cNvSpPr txBox="1"/>
                  <p:nvPr/>
                </p:nvSpPr>
                <p:spPr>
                  <a:xfrm>
                    <a:off x="1842412" y="4248717"/>
                    <a:ext cx="215264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IN" dirty="0"/>
                      <a:t>(pk, sk) </a:t>
                    </a:r>
                    <a14:m>
                      <m:oMath xmlns:m="http://schemas.openxmlformats.org/officeDocument/2006/math">
                        <m:r>
                          <a:rPr lang="en-IN" i="1">
                            <a:latin typeface="Cambria Math" panose="02040503050406030204" pitchFamily="18" charset="0"/>
                          </a:rPr>
                          <m:t>← </m:t>
                        </m:r>
                      </m:oMath>
                    </a14:m>
                    <a:r>
                      <a:rPr lang="en-IN" dirty="0"/>
                      <a:t>Setup()</a:t>
                    </a: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BD6E7D20-287A-A082-1DF8-C805FC6D7AA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42412" y="4248717"/>
                    <a:ext cx="2152645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266" t="-10000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I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464EE2C-B8EB-C970-10C2-8373EEF66D82}"/>
                </a:ext>
              </a:extLst>
            </p:cNvPr>
            <p:cNvSpPr txBox="1"/>
            <p:nvPr/>
          </p:nvSpPr>
          <p:spPr>
            <a:xfrm>
              <a:off x="7470850" y="3250734"/>
              <a:ext cx="2746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b="1" dirty="0"/>
                <a:t>Want: </a:t>
              </a:r>
              <a:r>
                <a:rPr lang="en-IN" dirty="0"/>
                <a:t>Send message m</a:t>
              </a:r>
            </a:p>
            <a:p>
              <a:pPr algn="ctr"/>
              <a:r>
                <a:rPr lang="en-IN" b="1" dirty="0">
                  <a:solidFill>
                    <a:srgbClr val="FF0000"/>
                  </a:solidFill>
                </a:rPr>
                <a:t>No shared key </a:t>
              </a:r>
              <a:r>
                <a:rPr lang="en-IN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</a:t>
              </a:r>
              <a:endParaRPr lang="en-IN" b="1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471405A-4E48-349B-86AA-984C5D793392}"/>
                    </a:ext>
                  </a:extLst>
                </p:cNvPr>
                <p:cNvSpPr txBox="1"/>
                <p:nvPr/>
              </p:nvSpPr>
              <p:spPr>
                <a:xfrm>
                  <a:off x="7932159" y="4171617"/>
                  <a:ext cx="192874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dirty="0"/>
                    <a:t>ct </a:t>
                  </a:r>
                  <a14:m>
                    <m:oMath xmlns:m="http://schemas.openxmlformats.org/officeDocument/2006/math">
                      <m:r>
                        <a:rPr lang="en-IN" i="1">
                          <a:latin typeface="Cambria Math" panose="02040503050406030204" pitchFamily="18" charset="0"/>
                        </a:rPr>
                        <m:t>←</m:t>
                      </m:r>
                    </m:oMath>
                  </a14:m>
                  <a:r>
                    <a:rPr lang="en-IN" dirty="0"/>
                    <a:t> Enc(pk, m)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471405A-4E48-349B-86AA-984C5D7933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2159" y="4171617"/>
                  <a:ext cx="1928743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2524" t="-8197" b="-2459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1A6CC9F-ECE1-2018-64AB-4E42F7999C26}"/>
                </a:ext>
              </a:extLst>
            </p:cNvPr>
            <p:cNvGrpSpPr/>
            <p:nvPr/>
          </p:nvGrpSpPr>
          <p:grpSpPr>
            <a:xfrm>
              <a:off x="3897086" y="4211779"/>
              <a:ext cx="3960000" cy="369332"/>
              <a:chOff x="6014375" y="2368831"/>
              <a:chExt cx="3187298" cy="388580"/>
            </a:xfrm>
          </p:grpSpPr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9A683C6E-0E30-C74A-68A1-5DD1A4AD6D5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14375" y="2757411"/>
                <a:ext cx="3187298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999E6B1-519C-5C55-F196-33454EEDA802}"/>
                  </a:ext>
                </a:extLst>
              </p:cNvPr>
              <p:cNvSpPr txBox="1"/>
              <p:nvPr/>
            </p:nvSpPr>
            <p:spPr>
              <a:xfrm>
                <a:off x="7627193" y="2368831"/>
                <a:ext cx="318941" cy="388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/>
                  <a:t>ct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62DEF32-36D1-50C7-E384-65971D12AE54}"/>
                    </a:ext>
                  </a:extLst>
                </p:cNvPr>
                <p:cNvSpPr txBox="1"/>
                <p:nvPr/>
              </p:nvSpPr>
              <p:spPr>
                <a:xfrm>
                  <a:off x="1744441" y="4557034"/>
                  <a:ext cx="199520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dirty="0"/>
                    <a:t>m’ </a:t>
                  </a:r>
                  <a14:m>
                    <m:oMath xmlns:m="http://schemas.openxmlformats.org/officeDocument/2006/math">
                      <m:r>
                        <a:rPr lang="en-IN" i="1">
                          <a:latin typeface="Cambria Math" panose="02040503050406030204" pitchFamily="18" charset="0"/>
                        </a:rPr>
                        <m:t>←</m:t>
                      </m:r>
                    </m:oMath>
                  </a14:m>
                  <a:r>
                    <a:rPr lang="en-IN" dirty="0"/>
                    <a:t> Dec(sk, ct)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62DEF32-36D1-50C7-E384-65971D12AE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4441" y="4557034"/>
                  <a:ext cx="1995205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2439" t="-10000" b="-2666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E6C6C1B-1E6B-0A17-0B81-0B1E1B51DA13}"/>
                  </a:ext>
                </a:extLst>
              </p:cNvPr>
              <p:cNvSpPr/>
              <p:nvPr/>
            </p:nvSpPr>
            <p:spPr>
              <a:xfrm>
                <a:off x="1164855" y="5440305"/>
                <a:ext cx="9829800" cy="1068585"/>
              </a:xfrm>
              <a:prstGeom prst="rect">
                <a:avLst/>
              </a:prstGeom>
              <a:gradFill flip="none" rotWithShape="1">
                <a:gsLst>
                  <a:gs pos="0">
                    <a:schemeClr val="bg2">
                      <a:lumMod val="75000"/>
                      <a:tint val="66000"/>
                      <a:satMod val="160000"/>
                    </a:schemeClr>
                  </a:gs>
                  <a:gs pos="50000">
                    <a:schemeClr val="bg2">
                      <a:lumMod val="75000"/>
                      <a:tint val="44500"/>
                      <a:satMod val="160000"/>
                    </a:schemeClr>
                  </a:gs>
                  <a:gs pos="100000">
                    <a:schemeClr val="bg2">
                      <a:lumMod val="75000"/>
                      <a:tint val="23500"/>
                      <a:satMod val="160000"/>
                    </a:schemeClr>
                  </a:gs>
                </a:gsLst>
                <a:lin ang="18900000" scaled="1"/>
                <a:tileRect/>
              </a:gra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IN" sz="2000" b="1" dirty="0"/>
                  <a:t>DDH Assumption: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I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I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𝑎𝑏</m:t>
                            </m:r>
                          </m:sup>
                        </m:sSup>
                      </m:e>
                    </m:d>
                    <m:r>
                      <a:rPr lang="en-IN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d>
                      <m:d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I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I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e>
                    </m:d>
                  </m:oMath>
                </a14:m>
                <a:endParaRPr lang="en-IN" sz="2000" b="1" dirty="0"/>
              </a:p>
              <a:p>
                <a:pPr algn="ctr"/>
                <a:r>
                  <a:rPr lang="en-IN" sz="2000" i="1" dirty="0"/>
                  <a:t>[Assume: m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IN" sz="2000" i="1" dirty="0"/>
                  <a:t>,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≫ </m:t>
                    </m:r>
                  </m:oMath>
                </a14:m>
                <a:r>
                  <a:rPr lang="en-IN" sz="2000" i="1" dirty="0"/>
                  <a:t>m]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E6C6C1B-1E6B-0A17-0B81-0B1E1B51DA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855" y="5440305"/>
                <a:ext cx="9829800" cy="10685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325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617A99-C2E0-9F0D-C129-8C848B44A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CC227-B509-5AB0-7D5E-35F68A3B5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Public Key Encryption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FF9241-5BBF-8D31-EBBA-ADE4E8802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368" y="1269080"/>
            <a:ext cx="1805562" cy="16148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86B73F-8683-8E09-86CD-20AFFAECA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0198" y="1269080"/>
            <a:ext cx="1805562" cy="161485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56CD604-08DC-4680-F29D-035D7D21230C}"/>
              </a:ext>
            </a:extLst>
          </p:cNvPr>
          <p:cNvGrpSpPr/>
          <p:nvPr/>
        </p:nvGrpSpPr>
        <p:grpSpPr>
          <a:xfrm>
            <a:off x="4291836" y="2972687"/>
            <a:ext cx="3920934" cy="424881"/>
            <a:chOff x="6123232" y="1876511"/>
            <a:chExt cx="3187298" cy="447025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78E8A0C-3CE3-F8AF-E8FB-56220CF070DC}"/>
                </a:ext>
              </a:extLst>
            </p:cNvPr>
            <p:cNvCxnSpPr>
              <a:cxnSpLocks/>
            </p:cNvCxnSpPr>
            <p:nvPr/>
          </p:nvCxnSpPr>
          <p:spPr>
            <a:xfrm>
              <a:off x="6123232" y="2323536"/>
              <a:ext cx="3187298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9C879F2-1D1C-173B-E1F3-CF10F3D60813}"/>
                </a:ext>
              </a:extLst>
            </p:cNvPr>
            <p:cNvSpPr txBox="1"/>
            <p:nvPr/>
          </p:nvSpPr>
          <p:spPr>
            <a:xfrm>
              <a:off x="7675868" y="1876511"/>
              <a:ext cx="374421" cy="3885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/>
                <a:t>pk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C338F3F-C0F9-1B53-6058-56D6CD6BED01}"/>
                  </a:ext>
                </a:extLst>
              </p:cNvPr>
              <p:cNvSpPr txBox="1"/>
              <p:nvPr/>
            </p:nvSpPr>
            <p:spPr>
              <a:xfrm>
                <a:off x="925775" y="2751250"/>
                <a:ext cx="3224478" cy="2456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b="1" dirty="0"/>
                  <a:t>Setup():</a:t>
                </a:r>
              </a:p>
              <a:p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IN" dirty="0"/>
                  <a:t> </a:t>
                </a:r>
                <a14:m>
                  <m:oMath xmlns:m="http://schemas.openxmlformats.org/officeDocument/2006/math"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b="0" i="0" dirty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IN" b="0" i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IN" dirty="0"/>
                  <a:t> </a:t>
                </a:r>
              </a:p>
              <a:p>
                <a:r>
                  <a:rPr lang="en-IN" dirty="0"/>
                  <a:t>pk=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/>
                  <a:t>, sk=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IN" dirty="0"/>
              </a:p>
              <a:p>
                <a:endParaRPr lang="en-IN" dirty="0"/>
              </a:p>
              <a:p>
                <a:r>
                  <a:rPr lang="en-IN" b="1" dirty="0"/>
                  <a:t>Dec(sk=</a:t>
                </a:r>
                <a14:m>
                  <m:oMath xmlns:m="http://schemas.openxmlformats.org/officeDocument/2006/math">
                    <m:r>
                      <a:rPr lang="en-IN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IN" b="1" dirty="0"/>
                  <a:t>, ct =</a:t>
                </a:r>
                <a14:m>
                  <m:oMath xmlns:m="http://schemas.openxmlformats.org/officeDocument/2006/math">
                    <m:r>
                      <a:rPr lang="en-IN" b="1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</m:sSup>
                    <m:r>
                      <a:rPr lang="en-IN" b="1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𝒂𝒃</m:t>
                        </m:r>
                      </m:sup>
                    </m:sSup>
                    <m:r>
                      <a:rPr lang="en-IN" b="1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IN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IN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b="1" dirty="0"/>
                  <a:t>):</a:t>
                </a:r>
              </a:p>
              <a:p>
                <a:r>
                  <a:rPr lang="en-IN" dirty="0"/>
                  <a:t>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>
                        <a:latin typeface="Cambria Math" panose="02040503050406030204" pitchFamily="18" charset="0"/>
                      </a:rPr>
                      <m:t>y</m:t>
                    </m:r>
                    <m:r>
                      <a:rPr lang="en-IN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𝑎𝑏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IN" dirty="0"/>
              </a:p>
              <a:p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𝑎𝑏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IN" dirty="0"/>
                  <a:t>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C338F3F-C0F9-1B53-6058-56D6CD6BED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775" y="2751250"/>
                <a:ext cx="3224478" cy="2456313"/>
              </a:xfrm>
              <a:prstGeom prst="rect">
                <a:avLst/>
              </a:prstGeom>
              <a:blipFill>
                <a:blip r:embed="rId4"/>
                <a:stretch>
                  <a:fillRect l="-1701" t="-993" r="-945" b="-49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50BC3D-9F04-09AD-5399-1EDE9F801F6A}"/>
                  </a:ext>
                </a:extLst>
              </p:cNvPr>
              <p:cNvSpPr txBox="1"/>
              <p:nvPr/>
            </p:nvSpPr>
            <p:spPr>
              <a:xfrm>
                <a:off x="8250198" y="3316384"/>
                <a:ext cx="2505376" cy="944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b="1" dirty="0"/>
                  <a:t>Enc(pk=</a:t>
                </a:r>
                <a14:m>
                  <m:oMath xmlns:m="http://schemas.openxmlformats.org/officeDocument/2006/math">
                    <m:r>
                      <a:rPr lang="en-IN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1" i="1" dirty="0" err="1" smtClean="0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IN" b="1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b="1" i="1" dirty="0" err="1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IN" b="1" i="1" dirty="0" err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b="1" i="1" dirty="0" err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dirty="0" err="1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IN" b="1" i="1" dirty="0" err="1" smtClean="0">
                            <a:latin typeface="Cambria Math" panose="02040503050406030204" pitchFamily="18" charset="0"/>
                          </a:rPr>
                          <m:t>𝒂</m:t>
                        </m:r>
                      </m:sup>
                    </m:sSup>
                    <m:r>
                      <a:rPr lang="en-IN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b="1" dirty="0"/>
                  <a:t>, m):</a:t>
                </a:r>
              </a:p>
              <a:p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IN" dirty="0"/>
                  <a:t> </a:t>
                </a:r>
              </a:p>
              <a:p>
                <a:r>
                  <a:rPr lang="en-IN" dirty="0"/>
                  <a:t>ct=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50BC3D-9F04-09AD-5399-1EDE9F801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198" y="3316384"/>
                <a:ext cx="2505376" cy="944746"/>
              </a:xfrm>
              <a:prstGeom prst="rect">
                <a:avLst/>
              </a:prstGeom>
              <a:blipFill>
                <a:blip r:embed="rId5"/>
                <a:stretch>
                  <a:fillRect l="-1946" t="-2581" r="-1946" b="-967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52F71F98-EB2B-D561-643D-EB781FE0DC45}"/>
              </a:ext>
            </a:extLst>
          </p:cNvPr>
          <p:cNvGrpSpPr/>
          <p:nvPr/>
        </p:nvGrpSpPr>
        <p:grpSpPr>
          <a:xfrm>
            <a:off x="4254930" y="3925378"/>
            <a:ext cx="3920935" cy="369332"/>
            <a:chOff x="6014375" y="2380285"/>
            <a:chExt cx="3187298" cy="388580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4731149-74C1-C6AF-196A-9EAABC3B3B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14375" y="2768814"/>
              <a:ext cx="3187298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E349A74-7153-7140-8A98-335443BDCAFA}"/>
                </a:ext>
              </a:extLst>
            </p:cNvPr>
            <p:cNvSpPr txBox="1"/>
            <p:nvPr/>
          </p:nvSpPr>
          <p:spPr>
            <a:xfrm>
              <a:off x="7627193" y="2380285"/>
              <a:ext cx="318941" cy="388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/>
                <a:t>ct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1C1BD55-E65B-C27D-EA47-8240AAFA108A}"/>
                  </a:ext>
                </a:extLst>
              </p:cNvPr>
              <p:cNvSpPr/>
              <p:nvPr/>
            </p:nvSpPr>
            <p:spPr>
              <a:xfrm>
                <a:off x="925774" y="5432513"/>
                <a:ext cx="9829800" cy="811036"/>
              </a:xfrm>
              <a:prstGeom prst="rect">
                <a:avLst/>
              </a:prstGeom>
              <a:gradFill flip="none" rotWithShape="1">
                <a:gsLst>
                  <a:gs pos="0">
                    <a:schemeClr val="bg2">
                      <a:lumMod val="75000"/>
                      <a:tint val="66000"/>
                      <a:satMod val="160000"/>
                    </a:schemeClr>
                  </a:gs>
                  <a:gs pos="50000">
                    <a:schemeClr val="bg2">
                      <a:lumMod val="75000"/>
                      <a:tint val="44500"/>
                      <a:satMod val="160000"/>
                    </a:schemeClr>
                  </a:gs>
                  <a:gs pos="100000">
                    <a:schemeClr val="bg2">
                      <a:lumMod val="75000"/>
                      <a:tint val="23500"/>
                      <a:satMod val="160000"/>
                    </a:schemeClr>
                  </a:gs>
                </a:gsLst>
                <a:lin ang="18900000" scaled="1"/>
                <a:tileRect/>
              </a:gra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IN" sz="2000" b="1" dirty="0">
                    <a:solidFill>
                      <a:schemeClr val="tx1"/>
                    </a:solidFill>
                  </a:rPr>
                  <a:t>Security: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I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  <m: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I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  <m: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I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I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𝑎𝑏</m:t>
                            </m:r>
                          </m:sup>
                        </m:sSup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d>
                      <m:dPr>
                        <m:ctrlP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I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  <m: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I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  <m: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I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I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IN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1C1BD55-E65B-C27D-EA47-8240AAFA10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774" y="5432513"/>
                <a:ext cx="9829800" cy="8110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897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5EF3B-86A1-41D7-D1D7-5A990A0F1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8C18DD-30E9-C841-62FE-A8E55542DD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IN" sz="2400" dirty="0" smtClean="0">
                        <a:solidFill>
                          <a:srgbClr val="C00000"/>
                        </a:solidFill>
                      </a:rPr>
                      <m:t>ct</m:t>
                    </m:r>
                    <m:r>
                      <m:rPr>
                        <m:nor/>
                      </m:rPr>
                      <a:rPr lang="en-IN" sz="2400" b="0" i="0" baseline="-25000" dirty="0" smtClean="0">
                        <a:solidFill>
                          <a:srgbClr val="C00000"/>
                        </a:solidFill>
                      </a:rPr>
                      <m:t>1</m:t>
                    </m:r>
                    <m:r>
                      <m:rPr>
                        <m:nor/>
                      </m:rPr>
                      <a:rPr lang="en-IN" sz="2400" dirty="0" smtClean="0">
                        <a:solidFill>
                          <a:srgbClr val="C00000"/>
                        </a:solidFill>
                      </a:rPr>
                      <m:t>=</m:t>
                    </m:r>
                    <m:d>
                      <m:dPr>
                        <m:ctrlPr>
                          <a:rPr lang="en-IN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IN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IN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  <m:r>
                          <a:rPr lang="en-I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IN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IN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sSub>
                              <m:sSubPr>
                                <m:ctrlPr>
                                  <a:rPr lang="en-IN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IN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  <m:r>
                          <a:rPr lang="en-I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IN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IN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IN" sz="2400" b="0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IN" sz="2400" dirty="0" smtClean="0">
                        <a:solidFill>
                          <a:srgbClr val="002060"/>
                        </a:solidFill>
                      </a:rPr>
                      <m:t>ct</m:t>
                    </m:r>
                    <m:r>
                      <m:rPr>
                        <m:nor/>
                      </m:rPr>
                      <a:rPr lang="en-IN" sz="2400" b="0" i="0" baseline="-25000" dirty="0" smtClean="0">
                        <a:solidFill>
                          <a:srgbClr val="002060"/>
                        </a:solidFill>
                      </a:rPr>
                      <m:t>2</m:t>
                    </m:r>
                    <m:r>
                      <m:rPr>
                        <m:nor/>
                      </m:rPr>
                      <a:rPr lang="en-IN" sz="2400" dirty="0" smtClean="0">
                        <a:solidFill>
                          <a:srgbClr val="002060"/>
                        </a:solidFill>
                      </a:rPr>
                      <m:t>=</m:t>
                    </m:r>
                    <m:d>
                      <m:dPr>
                        <m:ctrlPr>
                          <a:rPr lang="en-IN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IN" sz="2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IN" sz="2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p>
                        <m:r>
                          <a:rPr lang="en-IN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IN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IN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sSub>
                              <m:sSubPr>
                                <m:ctrlPr>
                                  <a:rPr lang="en-IN" sz="2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IN" sz="2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p>
                        <m:r>
                          <a:rPr lang="en-IN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IN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IN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IN" sz="2400" dirty="0"/>
              </a:p>
              <a:p>
                <a:r>
                  <a:rPr lang="en-IN" sz="2400" dirty="0"/>
                  <a:t>Ciphertext for m</a:t>
                </a:r>
                <a:r>
                  <a:rPr lang="en-IN" sz="2400" baseline="-25000" dirty="0"/>
                  <a:t>1</a:t>
                </a:r>
                <a:r>
                  <a:rPr lang="en-IN" sz="2400" dirty="0"/>
                  <a:t>m</a:t>
                </a:r>
                <a:r>
                  <a:rPr lang="en-IN" sz="2400" baseline="-25000" dirty="0"/>
                  <a:t>2</a:t>
                </a:r>
                <a:r>
                  <a:rPr lang="en-IN" sz="2400" dirty="0"/>
                  <a:t>?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IN" sz="2400" dirty="0"/>
                      <m:t>ct</m:t>
                    </m:r>
                    <m:r>
                      <m:rPr>
                        <m:nor/>
                      </m:rPr>
                      <a:rPr lang="en-IN" sz="2400" b="0" i="0" baseline="-25000" dirty="0" smtClean="0"/>
                      <m:t>3</m:t>
                    </m:r>
                    <m:r>
                      <m:rPr>
                        <m:nor/>
                      </m:rPr>
                      <a:rPr lang="en-IN" sz="2400" dirty="0"/>
                      <m:t>=</m:t>
                    </m:r>
                    <m:d>
                      <m:dPr>
                        <m:ctrlPr>
                          <a:rPr lang="en-IN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24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IN" sz="240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IN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IN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p>
                            </m:sSup>
                            <m:r>
                              <a:rPr lang="en-IN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IN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IN" sz="2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IN" sz="2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IN" sz="24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IN" sz="240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IN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sSub>
                                  <m:sSubPr>
                                    <m:ctrlPr>
                                      <a:rPr lang="en-IN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IN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p>
                            </m:sSup>
                            <m:r>
                              <a:rPr lang="en-IN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IN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IN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IN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IN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IN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sSub>
                              <m:sSubPr>
                                <m:ctrlPr>
                                  <a:rPr lang="en-IN" sz="2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IN" sz="2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p>
                        <m:r>
                          <a:rPr lang="en-IN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IN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IN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br>
                  <a:rPr lang="en-IN" sz="2400" i="1" dirty="0">
                    <a:solidFill>
                      <a:srgbClr val="002060"/>
                    </a:solidFill>
                    <a:latin typeface="Cambria Math" panose="02040503050406030204" pitchFamily="18" charset="0"/>
                  </a:rPr>
                </a:br>
                <a:r>
                  <a:rPr lang="en-IN" sz="2400" i="1" dirty="0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IN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0" i="1" dirty="0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IN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b="0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IN" sz="2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IN" sz="2400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IN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b="0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IN" sz="24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sz="2400" dirty="0"/>
                  <a:t> </a:t>
                </a:r>
              </a:p>
              <a:p>
                <a:r>
                  <a:rPr lang="en-IN" sz="2400" b="1" dirty="0"/>
                  <a:t>Multiplicative Homomorphism</a:t>
                </a:r>
              </a:p>
              <a:p>
                <a:r>
                  <a:rPr lang="en-IN" sz="2400" dirty="0"/>
                  <a:t>Computing on Encrypted Data!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8C18DD-30E9-C841-62FE-A8E55542DD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4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7E6969C-8663-3FBF-7B9A-EFE5551A113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7380026" y="1629000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89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8AC41-BE84-9199-491E-BE877FD88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Outsourcing Computation</a:t>
            </a:r>
          </a:p>
        </p:txBody>
      </p:sp>
      <p:pic>
        <p:nvPicPr>
          <p:cNvPr id="5" name="Content Placeholder 4" descr="A computer tower in the clouds&#10;&#10;AI-generated content may be incorrect.">
            <a:extLst>
              <a:ext uri="{FF2B5EF4-FFF2-40B4-BE49-F238E27FC236}">
                <a16:creationId xmlns:a16="http://schemas.microsoft.com/office/drawing/2014/main" id="{9C473CC2-68EA-F459-A39E-8F84017DF3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182" y="1719957"/>
            <a:ext cx="4158328" cy="4158328"/>
          </a:xfr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D2E0EFC-0A8D-FF20-C2B2-209B66912ED6}"/>
              </a:ext>
            </a:extLst>
          </p:cNvPr>
          <p:cNvGrpSpPr/>
          <p:nvPr/>
        </p:nvGrpSpPr>
        <p:grpSpPr>
          <a:xfrm>
            <a:off x="3039581" y="1900397"/>
            <a:ext cx="3252360" cy="479310"/>
            <a:chOff x="3725383" y="2303169"/>
            <a:chExt cx="3252360" cy="479310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B973CDBE-5E34-78D6-D127-9292448E9AE7}"/>
                </a:ext>
              </a:extLst>
            </p:cNvPr>
            <p:cNvCxnSpPr>
              <a:cxnSpLocks/>
            </p:cNvCxnSpPr>
            <p:nvPr/>
          </p:nvCxnSpPr>
          <p:spPr>
            <a:xfrm>
              <a:off x="3725383" y="2782479"/>
              <a:ext cx="325236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4BBF0A2-AF9D-7061-D6CB-A16833AC200F}"/>
                    </a:ext>
                  </a:extLst>
                </p:cNvPr>
                <p:cNvSpPr txBox="1"/>
                <p:nvPr/>
              </p:nvSpPr>
              <p:spPr>
                <a:xfrm>
                  <a:off x="5141561" y="2303169"/>
                  <a:ext cx="46060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20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IN" sz="20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4BBF0A2-AF9D-7061-D6CB-A16833AC20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1561" y="2303169"/>
                  <a:ext cx="460603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CDB6639-7F5F-7C03-90C7-E4FA03A08BA1}"/>
              </a:ext>
            </a:extLst>
          </p:cNvPr>
          <p:cNvGrpSpPr/>
          <p:nvPr/>
        </p:nvGrpSpPr>
        <p:grpSpPr>
          <a:xfrm>
            <a:off x="3059881" y="3193440"/>
            <a:ext cx="3252360" cy="479309"/>
            <a:chOff x="3725383" y="2303170"/>
            <a:chExt cx="3252360" cy="479309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AF78414-6E48-5B50-EF68-419D1AFB09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25383" y="2782479"/>
              <a:ext cx="325236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0837B2B-C3AC-7063-4CC7-CA3484C052D2}"/>
                    </a:ext>
                  </a:extLst>
                </p:cNvPr>
                <p:cNvSpPr txBox="1"/>
                <p:nvPr/>
              </p:nvSpPr>
              <p:spPr>
                <a:xfrm>
                  <a:off x="5063803" y="2303170"/>
                  <a:ext cx="65266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200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IN" sz="200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0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sz="200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IN" sz="20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0837B2B-C3AC-7063-4CC7-CA3484C052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3803" y="2303170"/>
                  <a:ext cx="652668" cy="400110"/>
                </a:xfrm>
                <a:prstGeom prst="rect">
                  <a:avLst/>
                </a:prstGeom>
                <a:blipFill>
                  <a:blip r:embed="rId4"/>
                  <a:stretch>
                    <a:fillRect l="-4673" r="-9346" b="-16923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1B55C0F-9BFB-C372-6256-3F1998C52E8A}"/>
              </a:ext>
            </a:extLst>
          </p:cNvPr>
          <p:cNvGrpSpPr/>
          <p:nvPr/>
        </p:nvGrpSpPr>
        <p:grpSpPr>
          <a:xfrm>
            <a:off x="1142999" y="1900397"/>
            <a:ext cx="2492829" cy="2251661"/>
            <a:chOff x="1142999" y="1900397"/>
            <a:chExt cx="2492829" cy="2251661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7727FD8F-5FA8-3109-C982-A9D5CC2A62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37" b="4837"/>
            <a:stretch/>
          </p:blipFill>
          <p:spPr bwMode="auto">
            <a:xfrm>
              <a:off x="1142999" y="1900397"/>
              <a:ext cx="2492829" cy="2251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D2A4385-40B6-0BFA-3BD6-28662CC3CD15}"/>
                    </a:ext>
                  </a:extLst>
                </p:cNvPr>
                <p:cNvSpPr txBox="1"/>
                <p:nvPr/>
              </p:nvSpPr>
              <p:spPr>
                <a:xfrm>
                  <a:off x="1284514" y="2379706"/>
                  <a:ext cx="43543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IN" sz="24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D2A4385-40B6-0BFA-3BD6-28662CC3CD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4514" y="2379706"/>
                  <a:ext cx="435430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3AF221A-DFF2-F3D7-DE5E-4612E3DC9364}"/>
                  </a:ext>
                </a:extLst>
              </p:cNvPr>
              <p:cNvSpPr txBox="1"/>
              <p:nvPr/>
            </p:nvSpPr>
            <p:spPr>
              <a:xfrm>
                <a:off x="10819910" y="3015794"/>
                <a:ext cx="4354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3AF221A-DFF2-F3D7-DE5E-4612E3DC9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9910" y="3015794"/>
                <a:ext cx="435430" cy="461665"/>
              </a:xfrm>
              <a:prstGeom prst="rect">
                <a:avLst/>
              </a:prstGeom>
              <a:blipFill>
                <a:blip r:embed="rId7"/>
                <a:stretch>
                  <a:fillRect l="-4225" b="-2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BA32D4-1FFF-851A-DAC9-3E2D62354D86}"/>
                  </a:ext>
                </a:extLst>
              </p:cNvPr>
              <p:cNvSpPr txBox="1"/>
              <p:nvPr/>
            </p:nvSpPr>
            <p:spPr>
              <a:xfrm>
                <a:off x="865916" y="4382225"/>
                <a:ext cx="544632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400" dirty="0"/>
                  <a:t>Cloud Computing, search, ML etc. </a:t>
                </a:r>
              </a:p>
              <a:p>
                <a:endParaRPr lang="en-IN" sz="2400" dirty="0"/>
              </a:p>
              <a:p>
                <a:r>
                  <a:rPr lang="en-IN" sz="2400" dirty="0"/>
                  <a:t>What if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N" sz="2400" dirty="0"/>
                  <a:t> is private?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BA32D4-1FFF-851A-DAC9-3E2D62354D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916" y="4382225"/>
                <a:ext cx="5446325" cy="1200329"/>
              </a:xfrm>
              <a:prstGeom prst="rect">
                <a:avLst/>
              </a:prstGeom>
              <a:blipFill>
                <a:blip r:embed="rId8"/>
                <a:stretch>
                  <a:fillRect l="-1680" t="-4061" b="-1066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325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9FDB5-610B-A30E-779C-DB62C6FF7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70E2D-40B7-DDDE-27BC-B29EE4227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Outsourcing Computation - Privately</a:t>
            </a:r>
          </a:p>
        </p:txBody>
      </p:sp>
      <p:pic>
        <p:nvPicPr>
          <p:cNvPr id="5" name="Content Placeholder 4" descr="A computer tower in the clouds&#10;&#10;AI-generated content may be incorrect.">
            <a:extLst>
              <a:ext uri="{FF2B5EF4-FFF2-40B4-BE49-F238E27FC236}">
                <a16:creationId xmlns:a16="http://schemas.microsoft.com/office/drawing/2014/main" id="{E33E5AE4-74D3-C132-4831-E8656EFE5B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697" y="1763500"/>
            <a:ext cx="4158328" cy="4158328"/>
          </a:xfr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201A8A0-7B99-1576-0567-C7257C103176}"/>
              </a:ext>
            </a:extLst>
          </p:cNvPr>
          <p:cNvGrpSpPr/>
          <p:nvPr/>
        </p:nvGrpSpPr>
        <p:grpSpPr>
          <a:xfrm>
            <a:off x="3181096" y="1856855"/>
            <a:ext cx="3252360" cy="479310"/>
            <a:chOff x="3725383" y="2303169"/>
            <a:chExt cx="3252360" cy="479310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D10DEADC-2D00-998D-A67E-8EE9B22073AE}"/>
                </a:ext>
              </a:extLst>
            </p:cNvPr>
            <p:cNvCxnSpPr>
              <a:cxnSpLocks/>
            </p:cNvCxnSpPr>
            <p:nvPr/>
          </p:nvCxnSpPr>
          <p:spPr>
            <a:xfrm>
              <a:off x="3725383" y="2782479"/>
              <a:ext cx="325236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8637AF-BBD8-31CA-614B-9F9332A245DE}"/>
                </a:ext>
              </a:extLst>
            </p:cNvPr>
            <p:cNvSpPr txBox="1"/>
            <p:nvPr/>
          </p:nvSpPr>
          <p:spPr>
            <a:xfrm>
              <a:off x="3725383" y="2303169"/>
              <a:ext cx="32523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dirty="0"/>
                <a:t>Enc(x)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7691E4B-C5C8-7131-A36E-0106C7C888C4}"/>
              </a:ext>
            </a:extLst>
          </p:cNvPr>
          <p:cNvGrpSpPr/>
          <p:nvPr/>
        </p:nvGrpSpPr>
        <p:grpSpPr>
          <a:xfrm>
            <a:off x="3201396" y="3149898"/>
            <a:ext cx="3252360" cy="479309"/>
            <a:chOff x="3725383" y="2303170"/>
            <a:chExt cx="3252360" cy="479309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4883283-ECB2-C766-AD42-7A8D3AA437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25383" y="2782479"/>
              <a:ext cx="325236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93723FF-D295-9705-9EFC-990352C152E1}"/>
                </a:ext>
              </a:extLst>
            </p:cNvPr>
            <p:cNvSpPr txBox="1"/>
            <p:nvPr/>
          </p:nvSpPr>
          <p:spPr>
            <a:xfrm>
              <a:off x="3725383" y="2303170"/>
              <a:ext cx="3232060" cy="400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dirty="0"/>
                <a:t>y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F9075E2-13DA-9E60-4332-D5A397211472}"/>
              </a:ext>
            </a:extLst>
          </p:cNvPr>
          <p:cNvGrpSpPr/>
          <p:nvPr/>
        </p:nvGrpSpPr>
        <p:grpSpPr>
          <a:xfrm>
            <a:off x="1284514" y="1856855"/>
            <a:ext cx="2492829" cy="2251661"/>
            <a:chOff x="1284514" y="1856855"/>
            <a:chExt cx="2492829" cy="2251661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C8714782-5060-FE02-C50E-6DAEB70F36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37" b="4837"/>
            <a:stretch/>
          </p:blipFill>
          <p:spPr bwMode="auto">
            <a:xfrm>
              <a:off x="1284514" y="1856855"/>
              <a:ext cx="2492829" cy="2251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F1E63681-93B3-7BD5-222D-3E87D7802BA0}"/>
                    </a:ext>
                  </a:extLst>
                </p:cNvPr>
                <p:cNvSpPr txBox="1"/>
                <p:nvPr/>
              </p:nvSpPr>
              <p:spPr>
                <a:xfrm>
                  <a:off x="1284514" y="1998707"/>
                  <a:ext cx="43543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IN" sz="24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F1E63681-93B3-7BD5-222D-3E87D7802B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4514" y="1998707"/>
                  <a:ext cx="435430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2A20B1A-441A-0E63-C564-F859A9063E70}"/>
                  </a:ext>
                </a:extLst>
              </p:cNvPr>
              <p:cNvSpPr txBox="1"/>
              <p:nvPr/>
            </p:nvSpPr>
            <p:spPr>
              <a:xfrm>
                <a:off x="10961425" y="3059337"/>
                <a:ext cx="4354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2A20B1A-441A-0E63-C564-F859A9063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1425" y="3059337"/>
                <a:ext cx="435430" cy="461665"/>
              </a:xfrm>
              <a:prstGeom prst="rect">
                <a:avLst/>
              </a:prstGeom>
              <a:blipFill>
                <a:blip r:embed="rId5"/>
                <a:stretch>
                  <a:fillRect l="-2778" b="-1842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E3C5E4D-7070-3B19-DAAA-BDAF0192FD6B}"/>
              </a:ext>
            </a:extLst>
          </p:cNvPr>
          <p:cNvSpPr txBox="1"/>
          <p:nvPr/>
        </p:nvSpPr>
        <p:spPr>
          <a:xfrm>
            <a:off x="914898" y="4187716"/>
            <a:ext cx="3232060" cy="400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/>
              <a:t>Dec(y)=f(x)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E9E0CF-4938-63B2-118B-B2955198E35C}"/>
              </a:ext>
            </a:extLst>
          </p:cNvPr>
          <p:cNvSpPr txBox="1"/>
          <p:nvPr/>
        </p:nvSpPr>
        <p:spPr>
          <a:xfrm>
            <a:off x="1166059" y="4721499"/>
            <a:ext cx="5072743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dirty="0"/>
              <a:t>Want:</a:t>
            </a:r>
          </a:p>
          <a:p>
            <a:pPr algn="ctr"/>
            <a:r>
              <a:rPr lang="en-IN" sz="2400" dirty="0">
                <a:solidFill>
                  <a:srgbClr val="000000"/>
                </a:solidFill>
              </a:rPr>
              <a:t>Homomorphic Evaluation Function</a:t>
            </a:r>
          </a:p>
          <a:p>
            <a:pPr algn="ctr"/>
            <a:r>
              <a:rPr lang="en-IN" sz="2400" dirty="0">
                <a:solidFill>
                  <a:srgbClr val="000000"/>
                </a:solidFill>
              </a:rPr>
              <a:t>Eval(f, Enc(x))=Enc(f(x))</a:t>
            </a:r>
          </a:p>
        </p:txBody>
      </p:sp>
    </p:spTree>
    <p:extLst>
      <p:ext uri="{BB962C8B-B14F-4D97-AF65-F5344CB8AC3E}">
        <p14:creationId xmlns:p14="http://schemas.microsoft.com/office/powerpoint/2010/main" val="41898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765A70-9497-BD52-FD87-9A0BB301B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C1ECC-167E-837D-138E-EC4947C4E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Fully Homomorphic Encryption</a:t>
            </a:r>
          </a:p>
        </p:txBody>
      </p:sp>
      <p:pic>
        <p:nvPicPr>
          <p:cNvPr id="5" name="Content Placeholder 4" descr="A computer tower in the clouds&#10;&#10;AI-generated content may be incorrect.">
            <a:extLst>
              <a:ext uri="{FF2B5EF4-FFF2-40B4-BE49-F238E27FC236}">
                <a16:creationId xmlns:a16="http://schemas.microsoft.com/office/drawing/2014/main" id="{62110640-4308-0283-4F7E-E026496DCA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182" y="1426043"/>
            <a:ext cx="4158328" cy="4158328"/>
          </a:xfr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C926FA8-38B8-3388-52B7-452FDF2C02E4}"/>
              </a:ext>
            </a:extLst>
          </p:cNvPr>
          <p:cNvGrpSpPr/>
          <p:nvPr/>
        </p:nvGrpSpPr>
        <p:grpSpPr>
          <a:xfrm>
            <a:off x="3039581" y="1737111"/>
            <a:ext cx="3252360" cy="479310"/>
            <a:chOff x="3725383" y="2303169"/>
            <a:chExt cx="3252360" cy="479310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7670EC25-1552-E78B-476D-53C1283B295E}"/>
                </a:ext>
              </a:extLst>
            </p:cNvPr>
            <p:cNvCxnSpPr>
              <a:cxnSpLocks/>
            </p:cNvCxnSpPr>
            <p:nvPr/>
          </p:nvCxnSpPr>
          <p:spPr>
            <a:xfrm>
              <a:off x="3725383" y="2782479"/>
              <a:ext cx="325236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AC70AA2-618D-7108-F8AE-6827667DA3AC}"/>
                </a:ext>
              </a:extLst>
            </p:cNvPr>
            <p:cNvSpPr txBox="1"/>
            <p:nvPr/>
          </p:nvSpPr>
          <p:spPr>
            <a:xfrm>
              <a:off x="3725383" y="2303169"/>
              <a:ext cx="32523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dirty="0"/>
                <a:t>Enc(pk, x)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D5760E0-5498-FD1A-2BF8-89C5D5077113}"/>
              </a:ext>
            </a:extLst>
          </p:cNvPr>
          <p:cNvGrpSpPr/>
          <p:nvPr/>
        </p:nvGrpSpPr>
        <p:grpSpPr>
          <a:xfrm>
            <a:off x="3059881" y="3030154"/>
            <a:ext cx="3252360" cy="479309"/>
            <a:chOff x="3725383" y="2303170"/>
            <a:chExt cx="3252360" cy="479309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E69CC12-4E44-1A8D-60C3-12B1F5C79F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25383" y="2782479"/>
              <a:ext cx="325236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AE4BC70-4755-9A43-8D2E-164444FE2A95}"/>
                </a:ext>
              </a:extLst>
            </p:cNvPr>
            <p:cNvSpPr txBox="1"/>
            <p:nvPr/>
          </p:nvSpPr>
          <p:spPr>
            <a:xfrm>
              <a:off x="3725383" y="2303170"/>
              <a:ext cx="3232060" cy="400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dirty="0"/>
                <a:t>y=Eval(f, Enc(pk, x))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AF3BB3E-728B-ACA7-80F9-7B52D7E4916F}"/>
              </a:ext>
            </a:extLst>
          </p:cNvPr>
          <p:cNvGrpSpPr/>
          <p:nvPr/>
        </p:nvGrpSpPr>
        <p:grpSpPr>
          <a:xfrm>
            <a:off x="1142999" y="1737111"/>
            <a:ext cx="2492829" cy="2251661"/>
            <a:chOff x="1142999" y="1737111"/>
            <a:chExt cx="2492829" cy="2251661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98F8F56E-B59E-4EA7-B7F4-AC9BEB0593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37" b="4837"/>
            <a:stretch/>
          </p:blipFill>
          <p:spPr bwMode="auto">
            <a:xfrm>
              <a:off x="1142999" y="1737111"/>
              <a:ext cx="2492829" cy="2251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FA08A2B-3712-306D-58AA-EA3586C5B5FF}"/>
                </a:ext>
              </a:extLst>
            </p:cNvPr>
            <p:cNvSpPr txBox="1"/>
            <p:nvPr/>
          </p:nvSpPr>
          <p:spPr>
            <a:xfrm>
              <a:off x="1284514" y="2782478"/>
              <a:ext cx="4354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dirty="0"/>
                <a:t>x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3F82713-7648-9E8D-4A7F-7AA45B1E0CE0}"/>
              </a:ext>
            </a:extLst>
          </p:cNvPr>
          <p:cNvSpPr txBox="1"/>
          <p:nvPr/>
        </p:nvSpPr>
        <p:spPr>
          <a:xfrm>
            <a:off x="10819910" y="2721880"/>
            <a:ext cx="435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/>
              <a:t>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C5C8BB-D406-ADB1-33B2-543C55D4EC6A}"/>
              </a:ext>
            </a:extLst>
          </p:cNvPr>
          <p:cNvSpPr txBox="1"/>
          <p:nvPr/>
        </p:nvSpPr>
        <p:spPr>
          <a:xfrm>
            <a:off x="865916" y="4382225"/>
            <a:ext cx="54463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Correctness: </a:t>
            </a:r>
            <a:r>
              <a:rPr lang="en-IN" sz="2400" dirty="0"/>
              <a:t>Dec(sk, y)=f(x)</a:t>
            </a:r>
          </a:p>
          <a:p>
            <a:r>
              <a:rPr lang="en-IN" sz="2400" b="1" dirty="0"/>
              <a:t>Security: </a:t>
            </a:r>
            <a:r>
              <a:rPr lang="en-IN" sz="2400" dirty="0"/>
              <a:t>CPA security</a:t>
            </a:r>
          </a:p>
          <a:p>
            <a:r>
              <a:rPr lang="en-IN" sz="2400" b="1" dirty="0"/>
              <a:t>Compactness: </a:t>
            </a:r>
            <a:r>
              <a:rPr lang="en-IN" sz="2400" dirty="0"/>
              <a:t>|y| is independent of f</a:t>
            </a:r>
          </a:p>
          <a:p>
            <a:endParaRPr lang="en-IN" sz="2400" dirty="0"/>
          </a:p>
          <a:p>
            <a:r>
              <a:rPr lang="en-IN" sz="2400" dirty="0"/>
              <a:t>Can be constructed using Lattices.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5E7922-863E-4E03-6C50-30DD709F2643}"/>
              </a:ext>
            </a:extLst>
          </p:cNvPr>
          <p:cNvSpPr txBox="1"/>
          <p:nvPr/>
        </p:nvSpPr>
        <p:spPr>
          <a:xfrm>
            <a:off x="1884217" y="1275446"/>
            <a:ext cx="1155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/>
              <a:t>pk, sk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503CD0-83D2-5DD2-6F51-503055073732}"/>
              </a:ext>
            </a:extLst>
          </p:cNvPr>
          <p:cNvSpPr txBox="1"/>
          <p:nvPr/>
        </p:nvSpPr>
        <p:spPr>
          <a:xfrm>
            <a:off x="8358433" y="1426043"/>
            <a:ext cx="1155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/>
              <a:t>pk</a:t>
            </a:r>
          </a:p>
        </p:txBody>
      </p:sp>
    </p:spTree>
    <p:extLst>
      <p:ext uri="{BB962C8B-B14F-4D97-AF65-F5344CB8AC3E}">
        <p14:creationId xmlns:p14="http://schemas.microsoft.com/office/powerpoint/2010/main" val="92826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4" name="Rectangle 5133">
            <a:extLst>
              <a:ext uri="{FF2B5EF4-FFF2-40B4-BE49-F238E27FC236}">
                <a16:creationId xmlns:a16="http://schemas.microsoft.com/office/drawing/2014/main" id="{BA2AFC67-0973-EC0D-F14E-710D701B2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A137E4-9DFD-7943-DAAB-DFAF80A41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3504"/>
            <a:ext cx="3553412" cy="1527048"/>
          </a:xfrm>
        </p:spPr>
        <p:txBody>
          <a:bodyPr anchor="b">
            <a:normAutofit/>
          </a:bodyPr>
          <a:lstStyle/>
          <a:p>
            <a:r>
              <a:rPr lang="en-IN" dirty="0"/>
              <a:t>Identity Based Encryption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B0042-B12F-0FF9-A8B6-50750626A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212848"/>
            <a:ext cx="3553412" cy="4122420"/>
          </a:xfrm>
        </p:spPr>
        <p:txBody>
          <a:bodyPr>
            <a:normAutofit/>
          </a:bodyPr>
          <a:lstStyle/>
          <a:p>
            <a:r>
              <a:rPr lang="en-IN" sz="1800" dirty="0"/>
              <a:t>PKE: Need to store a database of pk </a:t>
            </a:r>
            <a:r>
              <a:rPr lang="en-IN" sz="1800" dirty="0">
                <a:sym typeface="Wingdings" panose="05000000000000000000" pitchFamily="2" charset="2"/>
              </a:rPr>
              <a:t></a:t>
            </a:r>
            <a:endParaRPr lang="en-IN" sz="1800" dirty="0"/>
          </a:p>
          <a:p>
            <a:r>
              <a:rPr lang="en-IN" sz="1800" dirty="0"/>
              <a:t>Make your ID your pk!</a:t>
            </a:r>
          </a:p>
          <a:p>
            <a:r>
              <a:rPr lang="en-IN" sz="1800" dirty="0"/>
              <a:t>Everyone has a secret key corresponding to their ID.</a:t>
            </a:r>
          </a:p>
        </p:txBody>
      </p:sp>
      <p:pic>
        <p:nvPicPr>
          <p:cNvPr id="5122" name="Picture 2" descr="A group of people standing in front of a building&#10;&#10;AI-generated content may be incorrect.">
            <a:extLst>
              <a:ext uri="{FF2B5EF4-FFF2-40B4-BE49-F238E27FC236}">
                <a16:creationId xmlns:a16="http://schemas.microsoft.com/office/drawing/2014/main" id="{73AB2383-D471-7F86-5C4F-23A2A38E8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7818"/>
          <a:stretch>
            <a:fillRect/>
          </a:stretch>
        </p:blipFill>
        <p:spPr bwMode="auto">
          <a:xfrm>
            <a:off x="4752550" y="10"/>
            <a:ext cx="743945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65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09F65-95FB-039E-7462-5257DB646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Identity Based Encryption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79B9F1-36BD-E9CB-4DF8-919544F17980}"/>
              </a:ext>
            </a:extLst>
          </p:cNvPr>
          <p:cNvSpPr txBox="1"/>
          <p:nvPr/>
        </p:nvSpPr>
        <p:spPr>
          <a:xfrm>
            <a:off x="2868879" y="1450065"/>
            <a:ext cx="62701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dirty="0"/>
              <a:t>(Setup, KeyGen, Enc, Dec)</a:t>
            </a:r>
            <a:endParaRPr lang="en-IN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D0ADF3-35E3-4855-438E-54C8E839E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861" y="2559633"/>
            <a:ext cx="1823551" cy="16744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04C617-5704-6076-3FF0-B60B48D127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3487" y="2559633"/>
            <a:ext cx="1823551" cy="16744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D6A3199-351C-3BA2-5AB6-E6EC6E790AE2}"/>
                  </a:ext>
                </a:extLst>
              </p:cNvPr>
              <p:cNvSpPr txBox="1"/>
              <p:nvPr/>
            </p:nvSpPr>
            <p:spPr>
              <a:xfrm>
                <a:off x="4780270" y="3897882"/>
                <a:ext cx="2499242" cy="670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(</a:t>
                </a:r>
                <a:r>
                  <a:rPr lang="en-IN" dirty="0" err="1"/>
                  <a:t>mpk</a:t>
                </a:r>
                <a:r>
                  <a:rPr lang="en-IN" dirty="0"/>
                  <a:t>, </a:t>
                </a:r>
                <a:r>
                  <a:rPr lang="en-IN" dirty="0" err="1"/>
                  <a:t>msk</a:t>
                </a:r>
                <a:r>
                  <a:rPr lang="en-IN" dirty="0"/>
                  <a:t>)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← </m:t>
                    </m:r>
                  </m:oMath>
                </a14:m>
                <a:r>
                  <a:rPr lang="en-IN" dirty="0"/>
                  <a:t>Setup()</a:t>
                </a:r>
              </a:p>
              <a:p>
                <a:r>
                  <a:rPr lang="en-IN" b="0" dirty="0"/>
                  <a:t>sk</a:t>
                </a:r>
                <a:r>
                  <a:rPr lang="en-IN" b="0" baseline="-25000" dirty="0"/>
                  <a:t>I</a:t>
                </a:r>
                <a14:m>
                  <m:oMath xmlns:m="http://schemas.openxmlformats.org/officeDocument/2006/math"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IN" dirty="0"/>
                  <a:t>KeyGen(</a:t>
                </a:r>
                <a:r>
                  <a:rPr lang="en-IN" dirty="0" err="1"/>
                  <a:t>msk</a:t>
                </a:r>
                <a:r>
                  <a:rPr lang="en-IN" dirty="0"/>
                  <a:t>, I)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D6A3199-351C-3BA2-5AB6-E6EC6E790A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0270" y="3897882"/>
                <a:ext cx="2499242" cy="670201"/>
              </a:xfrm>
              <a:prstGeom prst="rect">
                <a:avLst/>
              </a:prstGeom>
              <a:blipFill>
                <a:blip r:embed="rId5"/>
                <a:stretch>
                  <a:fillRect l="-1951" t="-4545" b="-1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F6CBB5DF-DD51-57AC-4B27-5542A631B894}"/>
              </a:ext>
            </a:extLst>
          </p:cNvPr>
          <p:cNvSpPr txBox="1"/>
          <p:nvPr/>
        </p:nvSpPr>
        <p:spPr>
          <a:xfrm>
            <a:off x="8228378" y="4303399"/>
            <a:ext cx="2746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Want: </a:t>
            </a:r>
            <a:r>
              <a:rPr lang="en-IN" dirty="0"/>
              <a:t>Send message m</a:t>
            </a:r>
          </a:p>
          <a:p>
            <a:pPr algn="ctr"/>
            <a:r>
              <a:rPr lang="en-IN" b="1" dirty="0">
                <a:solidFill>
                  <a:srgbClr val="FF0000"/>
                </a:solidFill>
              </a:rPr>
              <a:t>No shared key </a:t>
            </a:r>
            <a:r>
              <a:rPr lang="en-IN" b="1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en-IN" b="1" dirty="0">
              <a:solidFill>
                <a:srgbClr val="FF0000"/>
              </a:solidFill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14D8BD7-4426-DA71-8593-98248882F6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9891" y="2055207"/>
            <a:ext cx="1800000" cy="1800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B3A9C55-5722-4361-42F3-9AC33B847193}"/>
              </a:ext>
            </a:extLst>
          </p:cNvPr>
          <p:cNvGrpSpPr/>
          <p:nvPr/>
        </p:nvGrpSpPr>
        <p:grpSpPr>
          <a:xfrm>
            <a:off x="3844029" y="3123605"/>
            <a:ext cx="1326356" cy="806935"/>
            <a:chOff x="3844029" y="3123605"/>
            <a:chExt cx="1326356" cy="80693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B7D1131-DF11-4371-5BA0-F6D5CEDCA090}"/>
                </a:ext>
              </a:extLst>
            </p:cNvPr>
            <p:cNvSpPr txBox="1"/>
            <p:nvPr/>
          </p:nvSpPr>
          <p:spPr>
            <a:xfrm>
              <a:off x="3844029" y="3123605"/>
              <a:ext cx="13263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Broadcast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3FCF52C-A8F3-F994-8DE2-7473C11B969F}"/>
                </a:ext>
              </a:extLst>
            </p:cNvPr>
            <p:cNvCxnSpPr>
              <a:stCxn id="28" idx="2"/>
            </p:cNvCxnSpPr>
            <p:nvPr/>
          </p:nvCxnSpPr>
          <p:spPr>
            <a:xfrm>
              <a:off x="4507207" y="3492937"/>
              <a:ext cx="521992" cy="4376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F06B007-28A7-A1A5-E2EB-7212CE89787C}"/>
              </a:ext>
            </a:extLst>
          </p:cNvPr>
          <p:cNvGrpSpPr/>
          <p:nvPr/>
        </p:nvGrpSpPr>
        <p:grpSpPr>
          <a:xfrm>
            <a:off x="1862152" y="4427956"/>
            <a:ext cx="2826322" cy="779108"/>
            <a:chOff x="1862152" y="4427956"/>
            <a:chExt cx="2826322" cy="779108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B13F12C5-71C4-267C-0D4A-5916075EE8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44029" y="4427956"/>
              <a:ext cx="844445" cy="2225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D862D70-D5C3-8584-ED38-35D8B427FBF3}"/>
                </a:ext>
              </a:extLst>
            </p:cNvPr>
            <p:cNvGrpSpPr/>
            <p:nvPr/>
          </p:nvGrpSpPr>
          <p:grpSpPr>
            <a:xfrm>
              <a:off x="1862152" y="4476203"/>
              <a:ext cx="1322967" cy="730861"/>
              <a:chOff x="2279263" y="4826583"/>
              <a:chExt cx="1322967" cy="730861"/>
            </a:xfrm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BF5AADAF-B4F0-4FE7-BCE1-7757E23666A2}"/>
                  </a:ext>
                </a:extLst>
              </p:cNvPr>
              <p:cNvSpPr/>
              <p:nvPr/>
            </p:nvSpPr>
            <p:spPr>
              <a:xfrm>
                <a:off x="2279263" y="4826583"/>
                <a:ext cx="1322967" cy="73086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2BC02296-3109-47DD-ABDD-843C59C22B12}"/>
                  </a:ext>
                </a:extLst>
              </p:cNvPr>
              <p:cNvGrpSpPr/>
              <p:nvPr/>
            </p:nvGrpSpPr>
            <p:grpSpPr>
              <a:xfrm>
                <a:off x="2361761" y="4895584"/>
                <a:ext cx="1184841" cy="583495"/>
                <a:chOff x="2623290" y="4549553"/>
                <a:chExt cx="1347818" cy="648895"/>
              </a:xfrm>
            </p:grpSpPr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8441FDF6-5D19-40EE-815A-AFB5A9A9BD9D}"/>
                    </a:ext>
                  </a:extLst>
                </p:cNvPr>
                <p:cNvGrpSpPr/>
                <p:nvPr/>
              </p:nvGrpSpPr>
              <p:grpSpPr>
                <a:xfrm>
                  <a:off x="2623290" y="4549553"/>
                  <a:ext cx="1347818" cy="648895"/>
                  <a:chOff x="2342438" y="4549553"/>
                  <a:chExt cx="1682165" cy="806218"/>
                </a:xfrm>
              </p:grpSpPr>
              <p:pic>
                <p:nvPicPr>
                  <p:cNvPr id="44" name="Picture 43">
                    <a:extLst>
                      <a:ext uri="{FF2B5EF4-FFF2-40B4-BE49-F238E27FC236}">
                        <a16:creationId xmlns:a16="http://schemas.microsoft.com/office/drawing/2014/main" id="{AEAD023D-50C5-45EF-A9CA-80BEAB6A61D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342438" y="4692656"/>
                    <a:ext cx="1040997" cy="663115"/>
                  </a:xfrm>
                  <a:prstGeom prst="rect">
                    <a:avLst/>
                  </a:prstGeom>
                </p:spPr>
              </p:pic>
              <p:pic>
                <p:nvPicPr>
                  <p:cNvPr id="45" name="Picture 44">
                    <a:extLst>
                      <a:ext uri="{FF2B5EF4-FFF2-40B4-BE49-F238E27FC236}">
                        <a16:creationId xmlns:a16="http://schemas.microsoft.com/office/drawing/2014/main" id="{90A74526-C7A6-4E2C-92CD-F9DA4E2FBAD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284602" y="4549553"/>
                    <a:ext cx="740001" cy="386991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9B5B9BC7-225A-4DBF-8DE3-39C1CF59D04B}"/>
                    </a:ext>
                  </a:extLst>
                </p:cNvPr>
                <p:cNvSpPr txBox="1"/>
                <p:nvPr/>
              </p:nvSpPr>
              <p:spPr>
                <a:xfrm>
                  <a:off x="2663844" y="4719554"/>
                  <a:ext cx="754900" cy="4107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/>
                    <a:t>sk</a:t>
                  </a:r>
                  <a:r>
                    <a:rPr lang="en-US" baseline="-25000" dirty="0" err="1"/>
                    <a:t>I</a:t>
                  </a:r>
                  <a:r>
                    <a:rPr lang="en-US" dirty="0"/>
                    <a:t> 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07698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E22582-78D8-FA44-368E-BDEE08F90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E0CB9-AD2B-4D08-046F-2AF0C3364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Identity Based Encryption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6B1EC1-535C-3F52-A33A-BF26078B8953}"/>
              </a:ext>
            </a:extLst>
          </p:cNvPr>
          <p:cNvSpPr txBox="1"/>
          <p:nvPr/>
        </p:nvSpPr>
        <p:spPr>
          <a:xfrm>
            <a:off x="7525680" y="3276278"/>
            <a:ext cx="28670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b="1" dirty="0">
                <a:solidFill>
                  <a:srgbClr val="000000"/>
                </a:solidFill>
              </a:rPr>
              <a:t>Alice’s Public ID I</a:t>
            </a:r>
            <a:endParaRPr lang="en-IN" b="0" dirty="0">
              <a:solidFill>
                <a:srgbClr val="000000"/>
              </a:solidFill>
            </a:endParaRPr>
          </a:p>
          <a:p>
            <a:pPr algn="ctr"/>
            <a:r>
              <a:rPr lang="en-IN" dirty="0" err="1">
                <a:solidFill>
                  <a:srgbClr val="000000"/>
                </a:solidFill>
              </a:rPr>
              <a:t>Eg</a:t>
            </a:r>
            <a:r>
              <a:rPr lang="en-IN" dirty="0">
                <a:solidFill>
                  <a:srgbClr val="000000"/>
                </a:solidFill>
              </a:rPr>
              <a:t>: </a:t>
            </a:r>
            <a:r>
              <a:rPr lang="en-IN" dirty="0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I=alice@gmail.com</a:t>
            </a:r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EBA7CE-32C5-2F4C-2B62-2A4D4E82D1E1}"/>
              </a:ext>
            </a:extLst>
          </p:cNvPr>
          <p:cNvSpPr txBox="1"/>
          <p:nvPr/>
        </p:nvSpPr>
        <p:spPr>
          <a:xfrm>
            <a:off x="2881087" y="1542399"/>
            <a:ext cx="62701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dirty="0"/>
              <a:t>(Setup, KeyGen, Enc, Dec)</a:t>
            </a:r>
            <a:endParaRPr lang="en-IN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100AFB-F0FC-1C29-CBEA-4DF091E07C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8805" y="1667003"/>
            <a:ext cx="1823551" cy="16744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AD578A-56E0-ED11-C208-C3C7AABE51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7429" y="1667003"/>
            <a:ext cx="1823551" cy="1674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5AE77D5-ECB2-5EAA-7423-80A7B6785C1C}"/>
                  </a:ext>
                </a:extLst>
              </p:cNvPr>
              <p:cNvSpPr txBox="1"/>
              <p:nvPr/>
            </p:nvSpPr>
            <p:spPr>
              <a:xfrm>
                <a:off x="8047429" y="4242298"/>
                <a:ext cx="2284859" cy="382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ct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IN" dirty="0"/>
                  <a:t> Enc(</a:t>
                </a:r>
                <a:r>
                  <a:rPr lang="en-IN" dirty="0" err="1"/>
                  <a:t>mpk</a:t>
                </a:r>
                <a:r>
                  <a:rPr lang="en-IN" dirty="0"/>
                  <a:t>, I, m)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5AE77D5-ECB2-5EAA-7423-80A7B6785C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7429" y="4242298"/>
                <a:ext cx="2284859" cy="382972"/>
              </a:xfrm>
              <a:prstGeom prst="rect">
                <a:avLst/>
              </a:prstGeom>
              <a:blipFill>
                <a:blip r:embed="rId6"/>
                <a:stretch>
                  <a:fillRect l="-2133" t="-9524" b="-2063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F3A2EF04-1980-D5EB-2287-4F4D92C6CBD9}"/>
              </a:ext>
            </a:extLst>
          </p:cNvPr>
          <p:cNvGrpSpPr/>
          <p:nvPr/>
        </p:nvGrpSpPr>
        <p:grpSpPr>
          <a:xfrm>
            <a:off x="4012356" y="3995049"/>
            <a:ext cx="3960000" cy="478148"/>
            <a:chOff x="6014375" y="1947674"/>
            <a:chExt cx="3187298" cy="485148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82DA82A-9EA4-EE1B-2395-AF1EA1F19D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14375" y="2432822"/>
              <a:ext cx="3187298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95693A8-EE20-2F0B-CEBC-D2BD557F0200}"/>
                </a:ext>
              </a:extLst>
            </p:cNvPr>
            <p:cNvSpPr txBox="1"/>
            <p:nvPr/>
          </p:nvSpPr>
          <p:spPr>
            <a:xfrm>
              <a:off x="7627193" y="1947674"/>
              <a:ext cx="318941" cy="3885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/>
                <a:t>ct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77665D7-1478-F33C-442E-8AD2E93613AD}"/>
                  </a:ext>
                </a:extLst>
              </p:cNvPr>
              <p:cNvSpPr txBox="1"/>
              <p:nvPr/>
            </p:nvSpPr>
            <p:spPr>
              <a:xfrm>
                <a:off x="1848825" y="4301853"/>
                <a:ext cx="1995205" cy="382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m’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IN" dirty="0"/>
                  <a:t> Dec(</a:t>
                </a:r>
                <a:r>
                  <a:rPr lang="en-IN" dirty="0" err="1"/>
                  <a:t>sk</a:t>
                </a:r>
                <a:r>
                  <a:rPr lang="en-IN" baseline="-25000" dirty="0" err="1"/>
                  <a:t>I</a:t>
                </a:r>
                <a:r>
                  <a:rPr lang="en-IN" dirty="0"/>
                  <a:t>, ct)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77665D7-1478-F33C-442E-8AD2E93613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8825" y="4301853"/>
                <a:ext cx="1995205" cy="382972"/>
              </a:xfrm>
              <a:prstGeom prst="rect">
                <a:avLst/>
              </a:prstGeom>
              <a:blipFill>
                <a:blip r:embed="rId7"/>
                <a:stretch>
                  <a:fillRect l="-2439" t="-9524" b="-2063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660072EF-AA1F-E071-E7B7-300E39CAD53D}"/>
              </a:ext>
            </a:extLst>
          </p:cNvPr>
          <p:cNvSpPr txBox="1"/>
          <p:nvPr/>
        </p:nvSpPr>
        <p:spPr>
          <a:xfrm>
            <a:off x="1553390" y="4961658"/>
            <a:ext cx="62701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/>
              <a:t>Correctness? </a:t>
            </a:r>
          </a:p>
          <a:p>
            <a:r>
              <a:rPr lang="en-IN" sz="2000" dirty="0"/>
              <a:t>Security?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1B35CD0-0235-9B4E-FC7B-72DDADDE48C9}"/>
              </a:ext>
            </a:extLst>
          </p:cNvPr>
          <p:cNvGrpSpPr/>
          <p:nvPr/>
        </p:nvGrpSpPr>
        <p:grpSpPr>
          <a:xfrm>
            <a:off x="2439096" y="3466100"/>
            <a:ext cx="1322967" cy="730861"/>
            <a:chOff x="2279263" y="4826583"/>
            <a:chExt cx="1322967" cy="730861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A404459-45A8-2B6F-F599-62CC8AF1E712}"/>
                </a:ext>
              </a:extLst>
            </p:cNvPr>
            <p:cNvSpPr/>
            <p:nvPr/>
          </p:nvSpPr>
          <p:spPr>
            <a:xfrm>
              <a:off x="2279263" y="4826583"/>
              <a:ext cx="1322967" cy="730861"/>
            </a:xfrm>
            <a:prstGeom prst="roundRect">
              <a:avLst/>
            </a:prstGeom>
            <a:solidFill>
              <a:srgbClr val="FFFF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AAD9D53-1A91-4C18-CC16-20A836DEFC37}"/>
                </a:ext>
              </a:extLst>
            </p:cNvPr>
            <p:cNvGrpSpPr/>
            <p:nvPr/>
          </p:nvGrpSpPr>
          <p:grpSpPr>
            <a:xfrm>
              <a:off x="2361761" y="4895584"/>
              <a:ext cx="1184841" cy="583495"/>
              <a:chOff x="2623290" y="4549553"/>
              <a:chExt cx="1347818" cy="648895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9AC41C5B-FF81-060D-20FB-510E726C4C61}"/>
                  </a:ext>
                </a:extLst>
              </p:cNvPr>
              <p:cNvGrpSpPr/>
              <p:nvPr/>
            </p:nvGrpSpPr>
            <p:grpSpPr>
              <a:xfrm>
                <a:off x="2623290" y="4549553"/>
                <a:ext cx="1347818" cy="648895"/>
                <a:chOff x="2342438" y="4549553"/>
                <a:chExt cx="1682165" cy="806218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ADC1B204-FDEC-A1ED-3047-688A04431B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42438" y="4692656"/>
                  <a:ext cx="1040997" cy="663115"/>
                </a:xfrm>
                <a:prstGeom prst="rect">
                  <a:avLst/>
                </a:prstGeom>
              </p:spPr>
            </p:pic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C3BDBE96-0E50-0EEA-CF6A-D760ED66F4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84602" y="4549553"/>
                  <a:ext cx="740001" cy="386991"/>
                </a:xfrm>
                <a:prstGeom prst="rect">
                  <a:avLst/>
                </a:prstGeom>
              </p:spPr>
            </p:pic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85F7ECA-820F-91F9-E27C-4D4595798730}"/>
                  </a:ext>
                </a:extLst>
              </p:cNvPr>
              <p:cNvSpPr txBox="1"/>
              <p:nvPr/>
            </p:nvSpPr>
            <p:spPr>
              <a:xfrm>
                <a:off x="2663844" y="4719554"/>
                <a:ext cx="754900" cy="410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sk</a:t>
                </a:r>
                <a:r>
                  <a:rPr lang="en-US" baseline="-25000" dirty="0" err="1"/>
                  <a:t>I</a:t>
                </a:r>
                <a:r>
                  <a:rPr lang="en-US" dirty="0"/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8969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1" grpId="0"/>
      <p:bldP spid="13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F8BE9A2-8956-141B-BFE6-C607C93D8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21E9A7-BAF5-681C-DE11-86642F774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4" y="4837132"/>
            <a:ext cx="5676901" cy="1615684"/>
          </a:xfrm>
        </p:spPr>
        <p:txBody>
          <a:bodyPr>
            <a:normAutofit/>
          </a:bodyPr>
          <a:lstStyle/>
          <a:p>
            <a:r>
              <a:rPr lang="en-IN" dirty="0"/>
              <a:t>Contents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A5FC19-21BB-088F-E2F4-CD01F50C5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" t="3936" r="2042" b="5358"/>
          <a:stretch>
            <a:fillRect/>
          </a:stretch>
        </p:blipFill>
        <p:spPr>
          <a:xfrm>
            <a:off x="285389" y="63733"/>
            <a:ext cx="11621222" cy="436821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5B4F6-1C3D-78A2-2CE0-238DFB6F6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4495681"/>
            <a:ext cx="5676901" cy="195713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IN" dirty="0"/>
              <a:t>Why Public Key Encryption?</a:t>
            </a:r>
          </a:p>
          <a:p>
            <a:pPr>
              <a:lnSpc>
                <a:spcPct val="110000"/>
              </a:lnSpc>
            </a:pPr>
            <a:r>
              <a:rPr lang="en-IN" dirty="0"/>
              <a:t>Definitions: Syntax, Security </a:t>
            </a:r>
          </a:p>
          <a:p>
            <a:pPr>
              <a:lnSpc>
                <a:spcPct val="110000"/>
              </a:lnSpc>
            </a:pPr>
            <a:r>
              <a:rPr lang="en-IN" dirty="0"/>
              <a:t>Constructions</a:t>
            </a:r>
          </a:p>
          <a:p>
            <a:pPr>
              <a:lnSpc>
                <a:spcPct val="110000"/>
              </a:lnSpc>
            </a:pPr>
            <a:r>
              <a:rPr lang="en-IN" dirty="0"/>
              <a:t>Quiz!</a:t>
            </a:r>
          </a:p>
          <a:p>
            <a:pPr>
              <a:lnSpc>
                <a:spcPct val="110000"/>
              </a:lnSpc>
            </a:pPr>
            <a:r>
              <a:rPr lang="en-IN" dirty="0"/>
              <a:t>Advanced Primitives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CA1A0B-1284-D032-607D-9331228B5907}"/>
              </a:ext>
            </a:extLst>
          </p:cNvPr>
          <p:cNvSpPr txBox="1"/>
          <p:nvPr/>
        </p:nvSpPr>
        <p:spPr>
          <a:xfrm>
            <a:off x="8061317" y="4090497"/>
            <a:ext cx="29883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/>
              <a:t>Source: Real World Cryptography</a:t>
            </a:r>
          </a:p>
        </p:txBody>
      </p:sp>
    </p:spTree>
    <p:extLst>
      <p:ext uri="{BB962C8B-B14F-4D97-AF65-F5344CB8AC3E}">
        <p14:creationId xmlns:p14="http://schemas.microsoft.com/office/powerpoint/2010/main" val="203720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12FDFB-CADF-5280-0319-34AE34BFE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2F483-8618-CF5A-AED3-BCA03BAAD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IBE Security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C9E1135-3D0A-9714-0AF7-68E2071ED5CF}"/>
                  </a:ext>
                </a:extLst>
              </p:cNvPr>
              <p:cNvSpPr/>
              <p:nvPr/>
            </p:nvSpPr>
            <p:spPr>
              <a:xfrm>
                <a:off x="966745" y="1351724"/>
                <a:ext cx="2989130" cy="4047583"/>
              </a:xfrm>
              <a:prstGeom prst="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IN" sz="4400" b="1" i="1" dirty="0"/>
                  <a:t>C</a:t>
                </a:r>
              </a:p>
              <a:p>
                <a:pPr algn="ctr"/>
                <a:r>
                  <a:rPr lang="en-IN" dirty="0"/>
                  <a:t>(</a:t>
                </a:r>
                <a:r>
                  <a:rPr lang="en-IN" dirty="0" err="1"/>
                  <a:t>mpk</a:t>
                </a:r>
                <a:r>
                  <a:rPr lang="en-IN" dirty="0"/>
                  <a:t>, </a:t>
                </a:r>
                <a:r>
                  <a:rPr lang="en-IN" dirty="0" err="1"/>
                  <a:t>msk</a:t>
                </a:r>
                <a:r>
                  <a:rPr lang="en-IN" dirty="0"/>
                  <a:t>)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IN" dirty="0"/>
                  <a:t>Setup()</a:t>
                </a:r>
              </a:p>
              <a:p>
                <a:pPr algn="ctr"/>
                <a:endParaRPr lang="en-IN" sz="4400" b="1" i="1" dirty="0">
                  <a:ea typeface="+mn-lt"/>
                  <a:cs typeface="+mn-lt"/>
                </a:endParaRPr>
              </a:p>
              <a:p>
                <a:pPr algn="ctr"/>
                <a:endParaRPr lang="en-IN" sz="2000" dirty="0">
                  <a:ea typeface="+mn-lt"/>
                  <a:cs typeface="+mn-lt"/>
                </a:endParaRPr>
              </a:p>
              <a:p>
                <a:pPr algn="ctr"/>
                <a:r>
                  <a:rPr lang="en-IN" sz="2000" dirty="0">
                    <a:ea typeface="+mn-lt"/>
                    <a:cs typeface="+mn-lt"/>
                  </a:rPr>
                  <a:t>b</a:t>
                </a:r>
                <a:r>
                  <a:rPr lang="en-IN" sz="2000" b="0" dirty="0">
                    <a:ea typeface="+mn-lt"/>
                    <a:cs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←{0,1}</m:t>
                    </m:r>
                  </m:oMath>
                </a14:m>
                <a:endParaRPr lang="en-IN" sz="2000" dirty="0">
                  <a:ea typeface="+mn-lt"/>
                  <a:cs typeface="+mn-lt"/>
                </a:endParaRPr>
              </a:p>
              <a:p>
                <a:pPr algn="ctr"/>
                <a:endParaRPr lang="en-IN" sz="2000" dirty="0">
                  <a:ea typeface="+mn-lt"/>
                  <a:cs typeface="+mn-lt"/>
                </a:endParaRPr>
              </a:p>
              <a:p>
                <a:pPr algn="ctr"/>
                <a:endParaRPr lang="en-IN" sz="2000" dirty="0">
                  <a:ea typeface="+mn-lt"/>
                  <a:cs typeface="+mn-lt"/>
                </a:endParaRPr>
              </a:p>
              <a:p>
                <a:pPr algn="ctr"/>
                <a:endParaRPr lang="en-IN" sz="2000" dirty="0">
                  <a:ea typeface="+mn-lt"/>
                  <a:cs typeface="+mn-lt"/>
                </a:endParaRPr>
              </a:p>
              <a:p>
                <a:pPr algn="ctr"/>
                <a:endParaRPr lang="en-IN" sz="2000" dirty="0"/>
              </a:p>
              <a:p>
                <a:pPr algn="ctr"/>
                <a:r>
                  <a:rPr lang="en-IN" sz="2000" dirty="0"/>
                  <a:t>Win if b=b’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C9E1135-3D0A-9714-0AF7-68E2071ED5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745" y="1351724"/>
                <a:ext cx="2989130" cy="4047583"/>
              </a:xfrm>
              <a:prstGeom prst="rect">
                <a:avLst/>
              </a:prstGeom>
              <a:blipFill>
                <a:blip r:embed="rId2"/>
                <a:stretch>
                  <a:fillRect t="-45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1B3ABF5-BBEC-282C-27EB-F905B079F9BD}"/>
              </a:ext>
            </a:extLst>
          </p:cNvPr>
          <p:cNvSpPr/>
          <p:nvPr/>
        </p:nvSpPr>
        <p:spPr>
          <a:xfrm>
            <a:off x="8236125" y="1366221"/>
            <a:ext cx="2989130" cy="4033086"/>
          </a:xfrm>
          <a:prstGeom prst="rect">
            <a:avLst/>
          </a:prstGeom>
          <a:solidFill>
            <a:srgbClr val="850B0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400" b="1" i="1" dirty="0"/>
              <a:t>A</a:t>
            </a:r>
          </a:p>
          <a:p>
            <a:pPr algn="ctr"/>
            <a:endParaRPr lang="en-IN" sz="2000" dirty="0">
              <a:ea typeface="+mn-lt"/>
              <a:cs typeface="+mn-lt"/>
            </a:endParaRPr>
          </a:p>
          <a:p>
            <a:pPr algn="ctr"/>
            <a:endParaRPr lang="en-IN" sz="2000" dirty="0">
              <a:ea typeface="+mn-lt"/>
              <a:cs typeface="+mn-lt"/>
            </a:endParaRPr>
          </a:p>
          <a:p>
            <a:pPr algn="ctr"/>
            <a:endParaRPr lang="en-IN" sz="2000" dirty="0">
              <a:ea typeface="+mn-lt"/>
              <a:cs typeface="+mn-lt"/>
            </a:endParaRPr>
          </a:p>
          <a:p>
            <a:pPr algn="ctr"/>
            <a:endParaRPr lang="en-IN" sz="2000" dirty="0">
              <a:ea typeface="+mn-lt"/>
              <a:cs typeface="+mn-lt"/>
            </a:endParaRPr>
          </a:p>
          <a:p>
            <a:pPr algn="ctr"/>
            <a:endParaRPr lang="en-IN" sz="2000" dirty="0">
              <a:ea typeface="+mn-lt"/>
              <a:cs typeface="+mn-lt"/>
            </a:endParaRPr>
          </a:p>
          <a:p>
            <a:pPr algn="ctr"/>
            <a:endParaRPr lang="en-IN" sz="2000" dirty="0"/>
          </a:p>
          <a:p>
            <a:pPr algn="ctr"/>
            <a:endParaRPr lang="en-IN" sz="2000" dirty="0"/>
          </a:p>
          <a:p>
            <a:pPr algn="ctr"/>
            <a:endParaRPr lang="en-IN" sz="2000" dirty="0"/>
          </a:p>
          <a:p>
            <a:pPr algn="ctr"/>
            <a:endParaRPr lang="en-IN" sz="2000" dirty="0"/>
          </a:p>
          <a:p>
            <a:pPr algn="ctr"/>
            <a:endParaRPr lang="en-IN" sz="20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BD061FF-FC94-3FE8-45EC-11FE9B3CA41E}"/>
              </a:ext>
            </a:extLst>
          </p:cNvPr>
          <p:cNvGrpSpPr/>
          <p:nvPr/>
        </p:nvGrpSpPr>
        <p:grpSpPr>
          <a:xfrm>
            <a:off x="3949256" y="1924725"/>
            <a:ext cx="4286869" cy="451934"/>
            <a:chOff x="3949256" y="2650495"/>
            <a:chExt cx="4286869" cy="451934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226417C-4CBF-7FCE-965B-7BA5290AF100}"/>
                </a:ext>
              </a:extLst>
            </p:cNvPr>
            <p:cNvCxnSpPr>
              <a:cxnSpLocks/>
            </p:cNvCxnSpPr>
            <p:nvPr/>
          </p:nvCxnSpPr>
          <p:spPr>
            <a:xfrm>
              <a:off x="3955875" y="3102429"/>
              <a:ext cx="4280250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506137E-1FE1-1837-1F2A-5DAE01A05301}"/>
                </a:ext>
              </a:extLst>
            </p:cNvPr>
            <p:cNvSpPr txBox="1"/>
            <p:nvPr/>
          </p:nvSpPr>
          <p:spPr>
            <a:xfrm>
              <a:off x="3949256" y="2650495"/>
              <a:ext cx="42458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dirty="0" err="1"/>
                <a:t>mpk</a:t>
              </a:r>
              <a:endParaRPr lang="en-IN" sz="20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AF26B08-C4A3-B2FE-EF97-552EF8DD92C0}"/>
              </a:ext>
            </a:extLst>
          </p:cNvPr>
          <p:cNvGrpSpPr/>
          <p:nvPr/>
        </p:nvGrpSpPr>
        <p:grpSpPr>
          <a:xfrm>
            <a:off x="3955875" y="2431192"/>
            <a:ext cx="4280250" cy="400110"/>
            <a:chOff x="3981642" y="3372869"/>
            <a:chExt cx="4280250" cy="440122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24CE541-F70C-3123-C0B9-19230EC725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81642" y="3810001"/>
              <a:ext cx="4280250" cy="0"/>
            </a:xfrm>
            <a:prstGeom prst="straightConnector1">
              <a:avLst/>
            </a:prstGeom>
            <a:ln w="762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470528E-6D33-996C-4BE7-BE9EB881FCF6}"/>
                </a:ext>
              </a:extLst>
            </p:cNvPr>
            <p:cNvSpPr txBox="1"/>
            <p:nvPr/>
          </p:nvSpPr>
          <p:spPr>
            <a:xfrm>
              <a:off x="4022614" y="3372869"/>
              <a:ext cx="4232658" cy="4401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dirty="0"/>
                <a:t>id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8A8664C-B32D-1350-CF40-120AADB895E1}"/>
              </a:ext>
            </a:extLst>
          </p:cNvPr>
          <p:cNvGrpSpPr/>
          <p:nvPr/>
        </p:nvGrpSpPr>
        <p:grpSpPr>
          <a:xfrm>
            <a:off x="3949255" y="2838300"/>
            <a:ext cx="4367431" cy="408547"/>
            <a:chOff x="3949255" y="2687350"/>
            <a:chExt cx="4367431" cy="449402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6F0F8D2-7DE0-390F-37B9-B3B0E5EE8CCA}"/>
                </a:ext>
              </a:extLst>
            </p:cNvPr>
            <p:cNvCxnSpPr>
              <a:cxnSpLocks/>
            </p:cNvCxnSpPr>
            <p:nvPr/>
          </p:nvCxnSpPr>
          <p:spPr>
            <a:xfrm>
              <a:off x="3955875" y="3102429"/>
              <a:ext cx="4280250" cy="0"/>
            </a:xfrm>
            <a:prstGeom prst="straightConnector1">
              <a:avLst/>
            </a:prstGeom>
            <a:ln w="762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9A6CC1F-A9D1-4430-228F-CD862FB3C3C4}"/>
                </a:ext>
              </a:extLst>
            </p:cNvPr>
            <p:cNvSpPr txBox="1"/>
            <p:nvPr/>
          </p:nvSpPr>
          <p:spPr>
            <a:xfrm>
              <a:off x="3949255" y="2687350"/>
              <a:ext cx="4367431" cy="44940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dirty="0"/>
                <a:t>sk</a:t>
              </a:r>
              <a:r>
                <a:rPr lang="en-IN" sz="2000" baseline="-25000" dirty="0"/>
                <a:t>id</a:t>
              </a:r>
              <a:r>
                <a:rPr lang="en-IN" sz="2000" dirty="0"/>
                <a:t>=KeyGen(</a:t>
              </a:r>
              <a:r>
                <a:rPr lang="en-IN" sz="2000" dirty="0" err="1"/>
                <a:t>msk</a:t>
              </a:r>
              <a:r>
                <a:rPr lang="en-IN" sz="2000" dirty="0"/>
                <a:t>, id)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9B3CC78-5D4D-6BEC-D312-FB91FFC79356}"/>
              </a:ext>
            </a:extLst>
          </p:cNvPr>
          <p:cNvGrpSpPr/>
          <p:nvPr/>
        </p:nvGrpSpPr>
        <p:grpSpPr>
          <a:xfrm>
            <a:off x="3955879" y="3350630"/>
            <a:ext cx="4280250" cy="400110"/>
            <a:chOff x="3981642" y="3372869"/>
            <a:chExt cx="4280250" cy="440121"/>
          </a:xfrm>
        </p:grpSpPr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3A922C54-012A-C1C1-2783-B8D00B2096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81642" y="3810001"/>
              <a:ext cx="4280250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DDDA1B1-F10E-1AA5-C54C-8C1775480768}"/>
                </a:ext>
              </a:extLst>
            </p:cNvPr>
            <p:cNvSpPr txBox="1"/>
            <p:nvPr/>
          </p:nvSpPr>
          <p:spPr>
            <a:xfrm>
              <a:off x="4056125" y="3372869"/>
              <a:ext cx="4164791" cy="440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dirty="0"/>
                <a:t>id*, m</a:t>
              </a:r>
              <a:r>
                <a:rPr lang="en-IN" sz="2000" baseline="-25000" dirty="0"/>
                <a:t>0</a:t>
              </a:r>
              <a:r>
                <a:rPr lang="en-IN" sz="2000" dirty="0"/>
                <a:t>, m</a:t>
              </a:r>
              <a:r>
                <a:rPr lang="en-IN" sz="2000" baseline="-25000" dirty="0"/>
                <a:t>1</a:t>
              </a:r>
              <a:endParaRPr lang="en-IN" sz="2000" dirty="0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C505E5D-67E5-6355-67D8-986CBCE16AF6}"/>
              </a:ext>
            </a:extLst>
          </p:cNvPr>
          <p:cNvGrpSpPr/>
          <p:nvPr/>
        </p:nvGrpSpPr>
        <p:grpSpPr>
          <a:xfrm>
            <a:off x="3955879" y="3757734"/>
            <a:ext cx="4321220" cy="400110"/>
            <a:chOff x="3955875" y="2687350"/>
            <a:chExt cx="4321220" cy="440121"/>
          </a:xfrm>
        </p:grpSpPr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DDC5CAEC-53A6-1AC9-A953-F91639B77394}"/>
                </a:ext>
              </a:extLst>
            </p:cNvPr>
            <p:cNvCxnSpPr>
              <a:cxnSpLocks/>
            </p:cNvCxnSpPr>
            <p:nvPr/>
          </p:nvCxnSpPr>
          <p:spPr>
            <a:xfrm>
              <a:off x="3955875" y="3102429"/>
              <a:ext cx="4280250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6BA77C48-EA7E-41A8-30D8-1143F3EB2AA3}"/>
                </a:ext>
              </a:extLst>
            </p:cNvPr>
            <p:cNvSpPr txBox="1"/>
            <p:nvPr/>
          </p:nvSpPr>
          <p:spPr>
            <a:xfrm>
              <a:off x="4030358" y="2687350"/>
              <a:ext cx="4246737" cy="440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dirty="0"/>
                <a:t>Enc(</a:t>
              </a:r>
              <a:r>
                <a:rPr lang="en-IN" sz="2000" dirty="0" err="1"/>
                <a:t>mpk</a:t>
              </a:r>
              <a:r>
                <a:rPr lang="en-IN" sz="2000" dirty="0"/>
                <a:t>, id*, m</a:t>
              </a:r>
              <a:r>
                <a:rPr lang="en-IN" sz="2000" baseline="-25000" dirty="0"/>
                <a:t>b</a:t>
              </a:r>
              <a:r>
                <a:rPr lang="en-IN" sz="2000" dirty="0"/>
                <a:t>)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9D83D78E-3014-CD6A-4FBD-A63323827AAC}"/>
              </a:ext>
            </a:extLst>
          </p:cNvPr>
          <p:cNvGrpSpPr/>
          <p:nvPr/>
        </p:nvGrpSpPr>
        <p:grpSpPr>
          <a:xfrm>
            <a:off x="3949255" y="4281103"/>
            <a:ext cx="4280250" cy="400110"/>
            <a:chOff x="3981642" y="3372869"/>
            <a:chExt cx="4280250" cy="440121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351ADCFF-4FC4-C39A-4E03-88968E7108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81642" y="3810001"/>
              <a:ext cx="4280250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8FEC71FD-0CB1-789B-3953-3E3FC34278F9}"/>
                </a:ext>
              </a:extLst>
            </p:cNvPr>
            <p:cNvSpPr txBox="1"/>
            <p:nvPr/>
          </p:nvSpPr>
          <p:spPr>
            <a:xfrm>
              <a:off x="5971934" y="3372869"/>
              <a:ext cx="373820" cy="4401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000" dirty="0"/>
                <a:t>b’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DFC3AD3-B8FB-1A9F-C444-BD5995896415}"/>
              </a:ext>
            </a:extLst>
          </p:cNvPr>
          <p:cNvSpPr txBox="1"/>
          <p:nvPr/>
        </p:nvSpPr>
        <p:spPr>
          <a:xfrm>
            <a:off x="3419627" y="5780315"/>
            <a:ext cx="5804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/>
              <a:t>Secure if Pr[Win] is ½+negligible</a:t>
            </a:r>
          </a:p>
        </p:txBody>
      </p:sp>
    </p:spTree>
    <p:extLst>
      <p:ext uri="{BB962C8B-B14F-4D97-AF65-F5344CB8AC3E}">
        <p14:creationId xmlns:p14="http://schemas.microsoft.com/office/powerpoint/2010/main" val="231311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Encryption (FE)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FD35A0-B985-3DCD-18C5-42157E2EE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2642" y="1213946"/>
            <a:ext cx="1800000" cy="1679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DBA229-AD32-FF52-C3AF-5CD985873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936" y="2431571"/>
            <a:ext cx="1823551" cy="16744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5D0294-C5DD-9156-F24C-B1EF0CCE7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9714" y="3816617"/>
            <a:ext cx="1823551" cy="16744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F78BD0A-C485-579C-9C86-C3D3AAC5B73C}"/>
                  </a:ext>
                </a:extLst>
              </p:cNvPr>
              <p:cNvSpPr txBox="1"/>
              <p:nvPr/>
            </p:nvSpPr>
            <p:spPr>
              <a:xfrm>
                <a:off x="343852" y="3091344"/>
                <a:ext cx="2746168" cy="382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N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F78BD0A-C485-579C-9C86-C3D3AAC5B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52" y="3091344"/>
                <a:ext cx="2746168" cy="3829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F3166CD-4709-AFEE-F536-E78F200BCE9B}"/>
                  </a:ext>
                </a:extLst>
              </p:cNvPr>
              <p:cNvSpPr txBox="1"/>
              <p:nvPr/>
            </p:nvSpPr>
            <p:spPr>
              <a:xfrm>
                <a:off x="8520058" y="2048599"/>
                <a:ext cx="2746168" cy="382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IN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F3166CD-4709-AFEE-F536-E78F200BC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0058" y="2048599"/>
                <a:ext cx="2746168" cy="382972"/>
              </a:xfrm>
              <a:prstGeom prst="rect">
                <a:avLst/>
              </a:prstGeom>
              <a:blipFill>
                <a:blip r:embed="rId6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2D3A25F-C961-89B6-E8F8-DE7619B28B1F}"/>
                  </a:ext>
                </a:extLst>
              </p:cNvPr>
              <p:cNvSpPr txBox="1"/>
              <p:nvPr/>
            </p:nvSpPr>
            <p:spPr>
              <a:xfrm>
                <a:off x="8741489" y="4653863"/>
                <a:ext cx="2746168" cy="382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IN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2D3A25F-C961-89B6-E8F8-DE7619B28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1489" y="4653863"/>
                <a:ext cx="2746168" cy="382972"/>
              </a:xfrm>
              <a:prstGeom prst="rect">
                <a:avLst/>
              </a:prstGeom>
              <a:blipFill>
                <a:blip r:embed="rId7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9D958D7-6A74-42C7-837A-0B1AB82A5DF3}"/>
                  </a:ext>
                </a:extLst>
              </p:cNvPr>
              <p:cNvSpPr txBox="1"/>
              <p:nvPr/>
            </p:nvSpPr>
            <p:spPr>
              <a:xfrm>
                <a:off x="3739179" y="2893871"/>
                <a:ext cx="370477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IN" sz="2400" dirty="0"/>
                  <a:t>Bob and Charlie should not learn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IN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9D958D7-6A74-42C7-837A-0B1AB82A5D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179" y="2893871"/>
                <a:ext cx="3704770" cy="830997"/>
              </a:xfrm>
              <a:prstGeom prst="rect">
                <a:avLst/>
              </a:prstGeom>
              <a:blipFill>
                <a:blip r:embed="rId8"/>
                <a:stretch>
                  <a:fillRect t="-5882" r="-1480" b="-1617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666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3C06D-215E-2539-2734-21EBF50F8E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8F6C-D863-8763-352A-A29C226AD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Encryption (FE)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0825AF-22FC-FC60-8464-620408D7F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2642" y="1213946"/>
            <a:ext cx="1800000" cy="1679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065B08-D3EF-25EB-F857-F8FF7CFDF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936" y="2431571"/>
            <a:ext cx="1823551" cy="16744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14F5E4-5225-E840-7A3A-46BE1757D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0742" y="4106064"/>
            <a:ext cx="1823551" cy="16744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B922D35-A880-964E-52A7-B2B0193A5D81}"/>
                  </a:ext>
                </a:extLst>
              </p:cNvPr>
              <p:cNvSpPr txBox="1"/>
              <p:nvPr/>
            </p:nvSpPr>
            <p:spPr>
              <a:xfrm>
                <a:off x="343852" y="3091344"/>
                <a:ext cx="2746168" cy="382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N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B922D35-A880-964E-52A7-B2B0193A5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52" y="3091344"/>
                <a:ext cx="2746168" cy="3829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A610F9-2E07-48C5-2081-413988CC66BA}"/>
                  </a:ext>
                </a:extLst>
              </p:cNvPr>
              <p:cNvSpPr txBox="1"/>
              <p:nvPr/>
            </p:nvSpPr>
            <p:spPr>
              <a:xfrm>
                <a:off x="1548889" y="4214561"/>
                <a:ext cx="2499242" cy="670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(</a:t>
                </a:r>
                <a:r>
                  <a:rPr lang="en-IN" dirty="0" err="1"/>
                  <a:t>mpk</a:t>
                </a:r>
                <a:r>
                  <a:rPr lang="en-IN" dirty="0"/>
                  <a:t>, </a:t>
                </a:r>
                <a:r>
                  <a:rPr lang="en-IN" dirty="0" err="1"/>
                  <a:t>msk</a:t>
                </a:r>
                <a:r>
                  <a:rPr lang="en-IN" dirty="0"/>
                  <a:t>)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← </m:t>
                    </m:r>
                  </m:oMath>
                </a14:m>
                <a:r>
                  <a:rPr lang="en-IN" dirty="0"/>
                  <a:t>Setup()</a:t>
                </a:r>
              </a:p>
              <a:p>
                <a:r>
                  <a:rPr lang="en-IN" b="0" dirty="0"/>
                  <a:t>sk</a:t>
                </a:r>
                <a:r>
                  <a:rPr lang="en-IN" baseline="-25000" dirty="0"/>
                  <a:t>f</a:t>
                </a:r>
                <a14:m>
                  <m:oMath xmlns:m="http://schemas.openxmlformats.org/officeDocument/2006/math"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IN" dirty="0"/>
                  <a:t>KeyGen(</a:t>
                </a:r>
                <a:r>
                  <a:rPr lang="en-IN" dirty="0" err="1"/>
                  <a:t>msk</a:t>
                </a:r>
                <a:r>
                  <a:rPr lang="en-IN" dirty="0"/>
                  <a:t>, f)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A610F9-2E07-48C5-2081-413988CC66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889" y="4214561"/>
                <a:ext cx="2499242" cy="670201"/>
              </a:xfrm>
              <a:prstGeom prst="rect">
                <a:avLst/>
              </a:prstGeom>
              <a:blipFill>
                <a:blip r:embed="rId6"/>
                <a:stretch>
                  <a:fillRect l="-1951" t="-4545" b="-1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D3D3C6EE-2EF9-8FE8-05E2-C0AF84A2EBC0}"/>
              </a:ext>
            </a:extLst>
          </p:cNvPr>
          <p:cNvGrpSpPr/>
          <p:nvPr/>
        </p:nvGrpSpPr>
        <p:grpSpPr>
          <a:xfrm>
            <a:off x="612648" y="3715100"/>
            <a:ext cx="1326356" cy="543553"/>
            <a:chOff x="612648" y="3715100"/>
            <a:chExt cx="1326356" cy="54355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B6AAD4F-E219-A92B-3E44-150277B263C3}"/>
                </a:ext>
              </a:extLst>
            </p:cNvPr>
            <p:cNvSpPr txBox="1"/>
            <p:nvPr/>
          </p:nvSpPr>
          <p:spPr>
            <a:xfrm>
              <a:off x="612648" y="3715100"/>
              <a:ext cx="13263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Broadcast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398EA1C-E25F-F070-C0FE-B1C686AF4C3D}"/>
                </a:ext>
              </a:extLst>
            </p:cNvPr>
            <p:cNvCxnSpPr>
              <a:cxnSpLocks/>
              <a:stCxn id="7" idx="2"/>
            </p:cNvCxnSpPr>
            <p:nvPr/>
          </p:nvCxnSpPr>
          <p:spPr>
            <a:xfrm>
              <a:off x="1275826" y="4084432"/>
              <a:ext cx="663178" cy="1742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565F6BA-AC5C-C4E3-84CB-EC2632BF7683}"/>
              </a:ext>
            </a:extLst>
          </p:cNvPr>
          <p:cNvGrpSpPr/>
          <p:nvPr/>
        </p:nvGrpSpPr>
        <p:grpSpPr>
          <a:xfrm>
            <a:off x="3540487" y="2053909"/>
            <a:ext cx="4102155" cy="1214909"/>
            <a:chOff x="3540487" y="2053909"/>
            <a:chExt cx="4102155" cy="1214909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16675C9-2CD5-DC95-79D4-F717FF11673C}"/>
                </a:ext>
              </a:extLst>
            </p:cNvPr>
            <p:cNvCxnSpPr>
              <a:cxnSpLocks/>
              <a:stCxn id="9" idx="3"/>
              <a:endCxn id="3" idx="1"/>
            </p:cNvCxnSpPr>
            <p:nvPr/>
          </p:nvCxnSpPr>
          <p:spPr>
            <a:xfrm flipV="1">
              <a:off x="3540487" y="2053909"/>
              <a:ext cx="4102155" cy="121490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9719D42-C30C-15AF-85BB-D49083D2F829}"/>
                </a:ext>
              </a:extLst>
            </p:cNvPr>
            <p:cNvGrpSpPr/>
            <p:nvPr/>
          </p:nvGrpSpPr>
          <p:grpSpPr>
            <a:xfrm>
              <a:off x="5065582" y="2295933"/>
              <a:ext cx="1322967" cy="730861"/>
              <a:chOff x="2279263" y="4826583"/>
              <a:chExt cx="1322967" cy="730861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287C3FB9-DB0C-2EAA-6D9E-649BE1C5AB8B}"/>
                  </a:ext>
                </a:extLst>
              </p:cNvPr>
              <p:cNvSpPr/>
              <p:nvPr/>
            </p:nvSpPr>
            <p:spPr>
              <a:xfrm>
                <a:off x="2279263" y="4826583"/>
                <a:ext cx="1322967" cy="730861"/>
              </a:xfrm>
              <a:prstGeom prst="roundRect">
                <a:avLst/>
              </a:prstGeom>
              <a:solidFill>
                <a:srgbClr val="FFFF00">
                  <a:alpha val="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8E927A9F-474C-5F2E-3AC8-D60A6D562522}"/>
                  </a:ext>
                </a:extLst>
              </p:cNvPr>
              <p:cNvGrpSpPr/>
              <p:nvPr/>
            </p:nvGrpSpPr>
            <p:grpSpPr>
              <a:xfrm>
                <a:off x="2361761" y="4895584"/>
                <a:ext cx="1183001" cy="583495"/>
                <a:chOff x="2623290" y="4549553"/>
                <a:chExt cx="1345725" cy="648895"/>
              </a:xfrm>
            </p:grpSpPr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C9E76AF3-B889-F6FE-BE29-241E45522AD9}"/>
                    </a:ext>
                  </a:extLst>
                </p:cNvPr>
                <p:cNvGrpSpPr/>
                <p:nvPr/>
              </p:nvGrpSpPr>
              <p:grpSpPr>
                <a:xfrm>
                  <a:off x="2623290" y="4549553"/>
                  <a:ext cx="1345725" cy="648895"/>
                  <a:chOff x="2342438" y="4549553"/>
                  <a:chExt cx="1679553" cy="806218"/>
                </a:xfrm>
              </p:grpSpPr>
              <p:pic>
                <p:nvPicPr>
                  <p:cNvPr id="26" name="Picture 25">
                    <a:extLst>
                      <a:ext uri="{FF2B5EF4-FFF2-40B4-BE49-F238E27FC236}">
                        <a16:creationId xmlns:a16="http://schemas.microsoft.com/office/drawing/2014/main" id="{3AA4DA20-C61C-52CF-4F29-98708AC9C44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342438" y="4692656"/>
                    <a:ext cx="1040997" cy="663115"/>
                  </a:xfrm>
                  <a:prstGeom prst="rect">
                    <a:avLst/>
                  </a:prstGeom>
                </p:spPr>
              </p:pic>
              <p:pic>
                <p:nvPicPr>
                  <p:cNvPr id="27" name="Picture 26">
                    <a:extLst>
                      <a:ext uri="{FF2B5EF4-FFF2-40B4-BE49-F238E27FC236}">
                        <a16:creationId xmlns:a16="http://schemas.microsoft.com/office/drawing/2014/main" id="{8AC2BFE9-B395-2681-415E-F404D0A5CDE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>
                  <a:xfrm>
                    <a:off x="3287215" y="4549553"/>
                    <a:ext cx="734776" cy="386991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82CB1D6-4F56-A37B-A091-9F900E552C92}"/>
                    </a:ext>
                  </a:extLst>
                </p:cNvPr>
                <p:cNvSpPr txBox="1"/>
                <p:nvPr/>
              </p:nvSpPr>
              <p:spPr>
                <a:xfrm>
                  <a:off x="2663844" y="4719554"/>
                  <a:ext cx="754900" cy="4107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/>
                    <a:t>sk</a:t>
                  </a:r>
                  <a:r>
                    <a:rPr lang="en-US" baseline="-25000" dirty="0" err="1"/>
                    <a:t>C</a:t>
                  </a:r>
                  <a:r>
                    <a:rPr lang="en-US" dirty="0"/>
                    <a:t> </a:t>
                  </a:r>
                </a:p>
              </p:txBody>
            </p:sp>
          </p:grp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5013DFE-4145-6870-84CC-652BEDE26DDB}"/>
              </a:ext>
            </a:extLst>
          </p:cNvPr>
          <p:cNvGrpSpPr/>
          <p:nvPr/>
        </p:nvGrpSpPr>
        <p:grpSpPr>
          <a:xfrm>
            <a:off x="3540487" y="3268818"/>
            <a:ext cx="4290255" cy="1674493"/>
            <a:chOff x="3540487" y="3268818"/>
            <a:chExt cx="4290255" cy="1674493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41FA530-20AB-D4E2-2584-CA09FB6BD232}"/>
                </a:ext>
              </a:extLst>
            </p:cNvPr>
            <p:cNvCxnSpPr>
              <a:cxnSpLocks/>
              <a:stCxn id="9" idx="3"/>
              <a:endCxn id="11" idx="1"/>
            </p:cNvCxnSpPr>
            <p:nvPr/>
          </p:nvCxnSpPr>
          <p:spPr>
            <a:xfrm>
              <a:off x="3540487" y="3268818"/>
              <a:ext cx="4290255" cy="167449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5FCF4B1-5102-F592-9E6F-56706C4A5618}"/>
                </a:ext>
              </a:extLst>
            </p:cNvPr>
            <p:cNvGrpSpPr/>
            <p:nvPr/>
          </p:nvGrpSpPr>
          <p:grpSpPr>
            <a:xfrm>
              <a:off x="5150214" y="3818800"/>
              <a:ext cx="1322967" cy="730861"/>
              <a:chOff x="2279263" y="4826583"/>
              <a:chExt cx="1322967" cy="730861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41D7C161-2933-12F9-651D-91E0747E4A50}"/>
                  </a:ext>
                </a:extLst>
              </p:cNvPr>
              <p:cNvSpPr/>
              <p:nvPr/>
            </p:nvSpPr>
            <p:spPr>
              <a:xfrm>
                <a:off x="2279263" y="4826583"/>
                <a:ext cx="1322967" cy="730861"/>
              </a:xfrm>
              <a:prstGeom prst="roundRect">
                <a:avLst/>
              </a:prstGeom>
              <a:solidFill>
                <a:srgbClr val="FFFF00">
                  <a:alpha val="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9476D4CC-46D0-FDF6-0B23-2050AFA217A9}"/>
                  </a:ext>
                </a:extLst>
              </p:cNvPr>
              <p:cNvGrpSpPr/>
              <p:nvPr/>
            </p:nvGrpSpPr>
            <p:grpSpPr>
              <a:xfrm>
                <a:off x="2361761" y="4895584"/>
                <a:ext cx="1183001" cy="583495"/>
                <a:chOff x="2623290" y="4549553"/>
                <a:chExt cx="1345725" cy="648895"/>
              </a:xfrm>
            </p:grpSpPr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3D44785C-3189-3111-B4E6-90559141AD95}"/>
                    </a:ext>
                  </a:extLst>
                </p:cNvPr>
                <p:cNvGrpSpPr/>
                <p:nvPr/>
              </p:nvGrpSpPr>
              <p:grpSpPr>
                <a:xfrm>
                  <a:off x="2623290" y="4549553"/>
                  <a:ext cx="1345725" cy="648895"/>
                  <a:chOff x="2342438" y="4549553"/>
                  <a:chExt cx="1679553" cy="806218"/>
                </a:xfrm>
              </p:grpSpPr>
              <p:pic>
                <p:nvPicPr>
                  <p:cNvPr id="33" name="Picture 32">
                    <a:extLst>
                      <a:ext uri="{FF2B5EF4-FFF2-40B4-BE49-F238E27FC236}">
                        <a16:creationId xmlns:a16="http://schemas.microsoft.com/office/drawing/2014/main" id="{2CD2BB3D-888D-FFDB-803E-5BDFF0A15E8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342438" y="4692656"/>
                    <a:ext cx="1040997" cy="663115"/>
                  </a:xfrm>
                  <a:prstGeom prst="rect">
                    <a:avLst/>
                  </a:prstGeom>
                </p:spPr>
              </p:pic>
              <p:pic>
                <p:nvPicPr>
                  <p:cNvPr id="34" name="Picture 33">
                    <a:extLst>
                      <a:ext uri="{FF2B5EF4-FFF2-40B4-BE49-F238E27FC236}">
                        <a16:creationId xmlns:a16="http://schemas.microsoft.com/office/drawing/2014/main" id="{97C6CD7C-6A45-736D-809B-6D8971BA41E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>
                  <a:xfrm>
                    <a:off x="3287215" y="4549553"/>
                    <a:ext cx="734776" cy="386991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E9B24E94-8338-D78A-0BC1-6CE44C03981C}"/>
                    </a:ext>
                  </a:extLst>
                </p:cNvPr>
                <p:cNvSpPr txBox="1"/>
                <p:nvPr/>
              </p:nvSpPr>
              <p:spPr>
                <a:xfrm>
                  <a:off x="2663844" y="4719554"/>
                  <a:ext cx="754900" cy="4107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/>
                    <a:t>sk</a:t>
                  </a:r>
                  <a:r>
                    <a:rPr lang="en-US" baseline="-25000" dirty="0" err="1"/>
                    <a:t>B</a:t>
                  </a:r>
                  <a:r>
                    <a:rPr lang="en-US" dirty="0"/>
                    <a:t> </a:t>
                  </a:r>
                </a:p>
              </p:txBody>
            </p:sp>
          </p:grp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0AC05EF-F931-D3D0-3D9A-8EE315B6BEC1}"/>
              </a:ext>
            </a:extLst>
          </p:cNvPr>
          <p:cNvSpPr txBox="1"/>
          <p:nvPr/>
        </p:nvSpPr>
        <p:spPr>
          <a:xfrm>
            <a:off x="2830858" y="1336763"/>
            <a:ext cx="62701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dirty="0"/>
              <a:t>(Setup, KeyGen, Enc, Dec)</a:t>
            </a:r>
            <a:endParaRPr lang="en-I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97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E931F7-297E-4586-D464-F9C072DA9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D61C4-43F9-3C12-05A6-970D9F119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Encryption (FE)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791B31-11B2-99FD-5E28-040FAA76E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2642" y="1213946"/>
            <a:ext cx="1800000" cy="1679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DC3BCE-87B0-EFB7-0594-5EE884709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936" y="2431571"/>
            <a:ext cx="1823551" cy="16744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336901-A101-91CF-7431-E705EC0DA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9714" y="4075298"/>
            <a:ext cx="1823551" cy="16744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2670CD1-306E-55AA-C067-7731BA11729F}"/>
                  </a:ext>
                </a:extLst>
              </p:cNvPr>
              <p:cNvSpPr txBox="1"/>
              <p:nvPr/>
            </p:nvSpPr>
            <p:spPr>
              <a:xfrm>
                <a:off x="343852" y="3091344"/>
                <a:ext cx="2746168" cy="382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N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2670CD1-306E-55AA-C067-7731BA117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52" y="3091344"/>
                <a:ext cx="2746168" cy="3829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852AE3-F62D-723C-126F-1994D1F771D0}"/>
                  </a:ext>
                </a:extLst>
              </p:cNvPr>
              <p:cNvSpPr txBox="1"/>
              <p:nvPr/>
            </p:nvSpPr>
            <p:spPr>
              <a:xfrm>
                <a:off x="1548889" y="4214561"/>
                <a:ext cx="24992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ct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IN" dirty="0"/>
                  <a:t>Enc(</a:t>
                </a:r>
                <a:r>
                  <a:rPr lang="en-IN" dirty="0" err="1"/>
                  <a:t>mpk</a:t>
                </a:r>
                <a:r>
                  <a:rPr lang="en-IN" dirty="0"/>
                  <a:t>, x)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852AE3-F62D-723C-126F-1994D1F77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889" y="4214561"/>
                <a:ext cx="2499242" cy="369332"/>
              </a:xfrm>
              <a:prstGeom prst="rect">
                <a:avLst/>
              </a:prstGeom>
              <a:blipFill>
                <a:blip r:embed="rId6"/>
                <a:stretch>
                  <a:fillRect l="-1951" t="-8197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F0E881AB-595E-17D9-79A3-4F350C4C0D56}"/>
              </a:ext>
            </a:extLst>
          </p:cNvPr>
          <p:cNvGrpSpPr/>
          <p:nvPr/>
        </p:nvGrpSpPr>
        <p:grpSpPr>
          <a:xfrm>
            <a:off x="429523" y="3544713"/>
            <a:ext cx="1326356" cy="785667"/>
            <a:chOff x="429523" y="3582813"/>
            <a:chExt cx="1326356" cy="78566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BE9A1C9-6501-9FE5-F55C-F2F45A60F8BF}"/>
                </a:ext>
              </a:extLst>
            </p:cNvPr>
            <p:cNvSpPr txBox="1"/>
            <p:nvPr/>
          </p:nvSpPr>
          <p:spPr>
            <a:xfrm>
              <a:off x="429523" y="3582813"/>
              <a:ext cx="13263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Broadcast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94AB8356-27C0-D06E-783E-4A4696A46962}"/>
                </a:ext>
              </a:extLst>
            </p:cNvPr>
            <p:cNvCxnSpPr>
              <a:cxnSpLocks/>
              <a:stCxn id="7" idx="2"/>
            </p:cNvCxnSpPr>
            <p:nvPr/>
          </p:nvCxnSpPr>
          <p:spPr>
            <a:xfrm>
              <a:off x="1092701" y="3952145"/>
              <a:ext cx="568607" cy="4163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572FE1A-10EF-E5FA-3B9B-1A5DDD472001}"/>
              </a:ext>
            </a:extLst>
          </p:cNvPr>
          <p:cNvGrpSpPr/>
          <p:nvPr/>
        </p:nvGrpSpPr>
        <p:grpSpPr>
          <a:xfrm>
            <a:off x="7881158" y="2893871"/>
            <a:ext cx="1322967" cy="730861"/>
            <a:chOff x="2279263" y="4826583"/>
            <a:chExt cx="1322967" cy="730861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73877885-823E-5A0C-54F4-1FB6AB3A5D52}"/>
                </a:ext>
              </a:extLst>
            </p:cNvPr>
            <p:cNvSpPr/>
            <p:nvPr/>
          </p:nvSpPr>
          <p:spPr>
            <a:xfrm>
              <a:off x="2279263" y="4826583"/>
              <a:ext cx="1322967" cy="730861"/>
            </a:xfrm>
            <a:prstGeom prst="roundRect">
              <a:avLst/>
            </a:prstGeom>
            <a:solidFill>
              <a:srgbClr val="FFFF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9887ACB-9C8A-419E-F630-0A08FE85A384}"/>
                </a:ext>
              </a:extLst>
            </p:cNvPr>
            <p:cNvGrpSpPr/>
            <p:nvPr/>
          </p:nvGrpSpPr>
          <p:grpSpPr>
            <a:xfrm>
              <a:off x="2361761" y="4895584"/>
              <a:ext cx="1184841" cy="583495"/>
              <a:chOff x="2623290" y="4549553"/>
              <a:chExt cx="1347818" cy="648895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B2E3ECAE-7878-3335-37D0-78B502F5F649}"/>
                  </a:ext>
                </a:extLst>
              </p:cNvPr>
              <p:cNvGrpSpPr/>
              <p:nvPr/>
            </p:nvGrpSpPr>
            <p:grpSpPr>
              <a:xfrm>
                <a:off x="2623290" y="4549553"/>
                <a:ext cx="1347818" cy="648895"/>
                <a:chOff x="2342438" y="4549553"/>
                <a:chExt cx="1682165" cy="806218"/>
              </a:xfrm>
            </p:grpSpPr>
            <p:pic>
              <p:nvPicPr>
                <p:cNvPr id="26" name="Picture 25">
                  <a:extLst>
                    <a:ext uri="{FF2B5EF4-FFF2-40B4-BE49-F238E27FC236}">
                      <a16:creationId xmlns:a16="http://schemas.microsoft.com/office/drawing/2014/main" id="{0ACED3D4-64E7-790D-0989-17F730C9EF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42438" y="4692656"/>
                  <a:ext cx="1040997" cy="663115"/>
                </a:xfrm>
                <a:prstGeom prst="rect">
                  <a:avLst/>
                </a:prstGeom>
              </p:spPr>
            </p:pic>
            <p:pic>
              <p:nvPicPr>
                <p:cNvPr id="27" name="Picture 26">
                  <a:extLst>
                    <a:ext uri="{FF2B5EF4-FFF2-40B4-BE49-F238E27FC236}">
                      <a16:creationId xmlns:a16="http://schemas.microsoft.com/office/drawing/2014/main" id="{073B55A7-A385-240D-8A13-58C7A74FDAB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84602" y="4549553"/>
                  <a:ext cx="740001" cy="386991"/>
                </a:xfrm>
                <a:prstGeom prst="rect">
                  <a:avLst/>
                </a:prstGeom>
              </p:spPr>
            </p:pic>
          </p:grp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EE5F416-8ADF-6416-A24C-E86F2E001FCD}"/>
                  </a:ext>
                </a:extLst>
              </p:cNvPr>
              <p:cNvSpPr txBox="1"/>
              <p:nvPr/>
            </p:nvSpPr>
            <p:spPr>
              <a:xfrm>
                <a:off x="2663844" y="4719554"/>
                <a:ext cx="754900" cy="410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sk</a:t>
                </a:r>
                <a:r>
                  <a:rPr lang="en-US" baseline="-25000" dirty="0" err="1"/>
                  <a:t>C</a:t>
                </a:r>
                <a:r>
                  <a:rPr lang="en-US" dirty="0"/>
                  <a:t> </a:t>
                </a: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629B890-160C-365D-8F64-DD4AE8ECBC99}"/>
              </a:ext>
            </a:extLst>
          </p:cNvPr>
          <p:cNvGrpSpPr/>
          <p:nvPr/>
        </p:nvGrpSpPr>
        <p:grpSpPr>
          <a:xfrm>
            <a:off x="8119675" y="5763410"/>
            <a:ext cx="1322967" cy="730861"/>
            <a:chOff x="2279263" y="4826583"/>
            <a:chExt cx="1322967" cy="730861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043FE5A3-20DA-F4D0-6D6D-44E487A4504C}"/>
                </a:ext>
              </a:extLst>
            </p:cNvPr>
            <p:cNvSpPr/>
            <p:nvPr/>
          </p:nvSpPr>
          <p:spPr>
            <a:xfrm>
              <a:off x="2279263" y="4826583"/>
              <a:ext cx="1322967" cy="730861"/>
            </a:xfrm>
            <a:prstGeom prst="roundRect">
              <a:avLst/>
            </a:prstGeom>
            <a:solidFill>
              <a:srgbClr val="FFFF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A0C02D0-66D2-37AA-F2E3-D95DCEDBEAB2}"/>
                </a:ext>
              </a:extLst>
            </p:cNvPr>
            <p:cNvGrpSpPr/>
            <p:nvPr/>
          </p:nvGrpSpPr>
          <p:grpSpPr>
            <a:xfrm>
              <a:off x="2361761" y="4895584"/>
              <a:ext cx="1184841" cy="583495"/>
              <a:chOff x="2623290" y="4549553"/>
              <a:chExt cx="1347818" cy="648895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1E0CA630-936A-AB7C-0C0F-CBC270EC339B}"/>
                  </a:ext>
                </a:extLst>
              </p:cNvPr>
              <p:cNvGrpSpPr/>
              <p:nvPr/>
            </p:nvGrpSpPr>
            <p:grpSpPr>
              <a:xfrm>
                <a:off x="2623290" y="4549553"/>
                <a:ext cx="1347818" cy="648895"/>
                <a:chOff x="2342438" y="4549553"/>
                <a:chExt cx="1682165" cy="806218"/>
              </a:xfrm>
            </p:grpSpPr>
            <p:pic>
              <p:nvPicPr>
                <p:cNvPr id="33" name="Picture 32">
                  <a:extLst>
                    <a:ext uri="{FF2B5EF4-FFF2-40B4-BE49-F238E27FC236}">
                      <a16:creationId xmlns:a16="http://schemas.microsoft.com/office/drawing/2014/main" id="{8529EE74-E4AE-DF15-DA48-79AD8A6D12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42438" y="4692656"/>
                  <a:ext cx="1040997" cy="663115"/>
                </a:xfrm>
                <a:prstGeom prst="rect">
                  <a:avLst/>
                </a:prstGeom>
              </p:spPr>
            </p:pic>
            <p:pic>
              <p:nvPicPr>
                <p:cNvPr id="34" name="Picture 33">
                  <a:extLst>
                    <a:ext uri="{FF2B5EF4-FFF2-40B4-BE49-F238E27FC236}">
                      <a16:creationId xmlns:a16="http://schemas.microsoft.com/office/drawing/2014/main" id="{EBB6ABDE-3C25-5F68-7D52-7DE6A2223C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84602" y="4549553"/>
                  <a:ext cx="740001" cy="386991"/>
                </a:xfrm>
                <a:prstGeom prst="rect">
                  <a:avLst/>
                </a:prstGeom>
              </p:spPr>
            </p:pic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5299FCF-5A2E-C8A8-20FA-B03B514AEB8D}"/>
                  </a:ext>
                </a:extLst>
              </p:cNvPr>
              <p:cNvSpPr txBox="1"/>
              <p:nvPr/>
            </p:nvSpPr>
            <p:spPr>
              <a:xfrm>
                <a:off x="2663844" y="4719554"/>
                <a:ext cx="754900" cy="410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sk</a:t>
                </a:r>
                <a:r>
                  <a:rPr lang="en-US" baseline="-25000" dirty="0" err="1"/>
                  <a:t>B</a:t>
                </a:r>
                <a:r>
                  <a:rPr lang="en-US" dirty="0"/>
                  <a:t>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33D38D8-41AF-77F6-C288-EF946F4077E6}"/>
                  </a:ext>
                </a:extLst>
              </p:cNvPr>
              <p:cNvSpPr txBox="1"/>
              <p:nvPr/>
            </p:nvSpPr>
            <p:spPr>
              <a:xfrm>
                <a:off x="9442642" y="2053908"/>
                <a:ext cx="24992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C(x)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IN" dirty="0"/>
                  <a:t>Dec(</a:t>
                </a:r>
                <a:r>
                  <a:rPr lang="en-IN" dirty="0" err="1"/>
                  <a:t>sk</a:t>
                </a:r>
                <a:r>
                  <a:rPr lang="en-IN" baseline="-25000" dirty="0" err="1"/>
                  <a:t>C</a:t>
                </a:r>
                <a:r>
                  <a:rPr lang="en-IN" dirty="0"/>
                  <a:t>, ct)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33D38D8-41AF-77F6-C288-EF946F407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2642" y="2053908"/>
                <a:ext cx="2499242" cy="369332"/>
              </a:xfrm>
              <a:prstGeom prst="rect">
                <a:avLst/>
              </a:prstGeom>
              <a:blipFill>
                <a:blip r:embed="rId9"/>
                <a:stretch>
                  <a:fillRect l="-2195" t="-9836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9D9074-B908-BF97-CD4A-F8E9CB978461}"/>
                  </a:ext>
                </a:extLst>
              </p:cNvPr>
              <p:cNvSpPr txBox="1"/>
              <p:nvPr/>
            </p:nvSpPr>
            <p:spPr>
              <a:xfrm>
                <a:off x="9653265" y="4912544"/>
                <a:ext cx="24992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B(x)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IN" dirty="0"/>
                  <a:t>Dec(</a:t>
                </a:r>
                <a:r>
                  <a:rPr lang="en-IN" dirty="0" err="1"/>
                  <a:t>sk</a:t>
                </a:r>
                <a:r>
                  <a:rPr lang="en-IN" baseline="-25000" dirty="0" err="1"/>
                  <a:t>B</a:t>
                </a:r>
                <a:r>
                  <a:rPr lang="en-IN" dirty="0"/>
                  <a:t>, ct)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9D9074-B908-BF97-CD4A-F8E9CB978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3265" y="4912544"/>
                <a:ext cx="2499242" cy="369332"/>
              </a:xfrm>
              <a:prstGeom prst="rect">
                <a:avLst/>
              </a:prstGeom>
              <a:blipFill>
                <a:blip r:embed="rId10"/>
                <a:stretch>
                  <a:fillRect l="-2195" t="-10000"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D82606C7-2866-374D-EA1B-1303B978E34D}"/>
              </a:ext>
            </a:extLst>
          </p:cNvPr>
          <p:cNvSpPr txBox="1"/>
          <p:nvPr/>
        </p:nvSpPr>
        <p:spPr>
          <a:xfrm>
            <a:off x="2881087" y="1542399"/>
            <a:ext cx="62701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dirty="0"/>
              <a:t>(Setup, KeyGen, Enc, Dec)</a:t>
            </a:r>
            <a:endParaRPr lang="en-I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34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71E334-249A-423F-7282-2399B6419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D74CD-105E-5C78-1A61-977CE429A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FE Security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6EBF2F3-080A-AC28-CC89-03F837F166A8}"/>
                  </a:ext>
                </a:extLst>
              </p:cNvPr>
              <p:cNvSpPr/>
              <p:nvPr/>
            </p:nvSpPr>
            <p:spPr>
              <a:xfrm>
                <a:off x="966745" y="1351724"/>
                <a:ext cx="2989130" cy="4047583"/>
              </a:xfrm>
              <a:prstGeom prst="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IN" sz="4400" b="1" i="1" dirty="0"/>
                  <a:t>C</a:t>
                </a:r>
              </a:p>
              <a:p>
                <a:pPr algn="ctr"/>
                <a:r>
                  <a:rPr lang="en-IN" dirty="0"/>
                  <a:t>(</a:t>
                </a:r>
                <a:r>
                  <a:rPr lang="en-IN" dirty="0" err="1"/>
                  <a:t>mpk</a:t>
                </a:r>
                <a:r>
                  <a:rPr lang="en-IN" dirty="0"/>
                  <a:t>, </a:t>
                </a:r>
                <a:r>
                  <a:rPr lang="en-IN" dirty="0" err="1"/>
                  <a:t>msk</a:t>
                </a:r>
                <a:r>
                  <a:rPr lang="en-IN" dirty="0"/>
                  <a:t>)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IN" dirty="0"/>
                  <a:t>Setup()</a:t>
                </a:r>
              </a:p>
              <a:p>
                <a:pPr algn="ctr"/>
                <a:endParaRPr lang="en-IN" sz="2000" dirty="0">
                  <a:ea typeface="+mn-lt"/>
                  <a:cs typeface="+mn-lt"/>
                </a:endParaRPr>
              </a:p>
              <a:p>
                <a:pPr algn="ctr"/>
                <a:r>
                  <a:rPr lang="en-IN" sz="2000" dirty="0">
                    <a:ea typeface="+mn-lt"/>
                    <a:cs typeface="+mn-lt"/>
                  </a:rPr>
                  <a:t>b</a:t>
                </a:r>
                <a:r>
                  <a:rPr lang="en-IN" sz="2000" b="0" dirty="0">
                    <a:ea typeface="+mn-lt"/>
                    <a:cs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←{0,1}</m:t>
                    </m:r>
                  </m:oMath>
                </a14:m>
                <a:endParaRPr lang="en-IN" sz="2000" dirty="0">
                  <a:ea typeface="+mn-lt"/>
                  <a:cs typeface="+mn-lt"/>
                </a:endParaRPr>
              </a:p>
              <a:p>
                <a:pPr algn="ctr"/>
                <a:endParaRPr lang="en-IN" sz="2000" dirty="0">
                  <a:ea typeface="+mn-lt"/>
                  <a:cs typeface="+mn-lt"/>
                </a:endParaRPr>
              </a:p>
              <a:p>
                <a:pPr algn="ctr"/>
                <a:endParaRPr lang="en-IN" sz="2000" dirty="0">
                  <a:ea typeface="+mn-lt"/>
                  <a:cs typeface="+mn-lt"/>
                </a:endParaRPr>
              </a:p>
              <a:p>
                <a:pPr algn="ctr"/>
                <a:endParaRPr lang="en-IN" sz="2000" dirty="0">
                  <a:ea typeface="+mn-lt"/>
                  <a:cs typeface="+mn-lt"/>
                </a:endParaRPr>
              </a:p>
              <a:p>
                <a:pPr algn="ctr"/>
                <a:endParaRPr lang="en-IN" sz="2000" dirty="0">
                  <a:ea typeface="+mn-lt"/>
                  <a:cs typeface="+mn-lt"/>
                </a:endParaRPr>
              </a:p>
              <a:p>
                <a:pPr algn="ctr"/>
                <a:endParaRPr lang="en-IN" sz="2000" dirty="0">
                  <a:ea typeface="+mn-lt"/>
                  <a:cs typeface="+mn-lt"/>
                </a:endParaRPr>
              </a:p>
              <a:p>
                <a:pPr algn="ctr"/>
                <a:endParaRPr lang="en-IN" sz="2000" dirty="0"/>
              </a:p>
              <a:p>
                <a:pPr algn="ctr"/>
                <a:r>
                  <a:rPr lang="en-IN" sz="2000" dirty="0"/>
                  <a:t>Win if b=b’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6EBF2F3-080A-AC28-CC89-03F837F166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745" y="1351724"/>
                <a:ext cx="2989130" cy="40475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B291968-9FE2-0FFF-ADD8-40B9CADC6F13}"/>
              </a:ext>
            </a:extLst>
          </p:cNvPr>
          <p:cNvSpPr/>
          <p:nvPr/>
        </p:nvSpPr>
        <p:spPr>
          <a:xfrm>
            <a:off x="8236125" y="1366221"/>
            <a:ext cx="2989130" cy="4033086"/>
          </a:xfrm>
          <a:prstGeom prst="rect">
            <a:avLst/>
          </a:prstGeom>
          <a:solidFill>
            <a:srgbClr val="850B0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400" b="1" i="1" dirty="0"/>
              <a:t>A</a:t>
            </a:r>
          </a:p>
          <a:p>
            <a:pPr algn="ctr"/>
            <a:endParaRPr lang="en-IN" sz="2000" dirty="0">
              <a:ea typeface="+mn-lt"/>
              <a:cs typeface="+mn-lt"/>
            </a:endParaRPr>
          </a:p>
          <a:p>
            <a:pPr algn="ctr"/>
            <a:endParaRPr lang="en-IN" sz="2000" dirty="0">
              <a:ea typeface="+mn-lt"/>
              <a:cs typeface="+mn-lt"/>
            </a:endParaRPr>
          </a:p>
          <a:p>
            <a:pPr algn="ctr"/>
            <a:endParaRPr lang="en-IN" sz="2000" dirty="0">
              <a:ea typeface="+mn-lt"/>
              <a:cs typeface="+mn-lt"/>
            </a:endParaRPr>
          </a:p>
          <a:p>
            <a:pPr algn="ctr"/>
            <a:endParaRPr lang="en-IN" sz="2000" dirty="0">
              <a:ea typeface="+mn-lt"/>
              <a:cs typeface="+mn-lt"/>
            </a:endParaRPr>
          </a:p>
          <a:p>
            <a:pPr algn="ctr"/>
            <a:endParaRPr lang="en-IN" sz="2000" dirty="0">
              <a:ea typeface="+mn-lt"/>
              <a:cs typeface="+mn-lt"/>
            </a:endParaRPr>
          </a:p>
          <a:p>
            <a:pPr algn="ctr"/>
            <a:r>
              <a:rPr lang="en-IN" sz="2000" dirty="0"/>
              <a:t>f(x</a:t>
            </a:r>
            <a:r>
              <a:rPr lang="en-IN" sz="2000" baseline="-25000" dirty="0"/>
              <a:t>0</a:t>
            </a:r>
            <a:r>
              <a:rPr lang="en-IN" sz="2000" dirty="0"/>
              <a:t>)=f(x</a:t>
            </a:r>
            <a:r>
              <a:rPr lang="en-IN" sz="2000" baseline="-25000" dirty="0"/>
              <a:t>1</a:t>
            </a:r>
            <a:r>
              <a:rPr lang="en-IN" sz="2000" dirty="0"/>
              <a:t>)</a:t>
            </a:r>
          </a:p>
          <a:p>
            <a:pPr algn="ctr"/>
            <a:endParaRPr lang="en-IN" sz="2000" dirty="0"/>
          </a:p>
          <a:p>
            <a:pPr algn="ctr"/>
            <a:endParaRPr lang="en-IN" sz="2000" dirty="0"/>
          </a:p>
          <a:p>
            <a:pPr algn="ctr"/>
            <a:endParaRPr lang="en-IN" sz="2000" dirty="0"/>
          </a:p>
          <a:p>
            <a:pPr algn="ctr"/>
            <a:endParaRPr lang="en-IN" sz="20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6D0767-8F70-12CA-3EAB-5DC1D08D6BC4}"/>
              </a:ext>
            </a:extLst>
          </p:cNvPr>
          <p:cNvGrpSpPr/>
          <p:nvPr/>
        </p:nvGrpSpPr>
        <p:grpSpPr>
          <a:xfrm>
            <a:off x="3949256" y="1924725"/>
            <a:ext cx="4286869" cy="451934"/>
            <a:chOff x="3949256" y="2650495"/>
            <a:chExt cx="4286869" cy="451934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038FFAD-7F81-DD1B-3D25-57DE33FA0937}"/>
                </a:ext>
              </a:extLst>
            </p:cNvPr>
            <p:cNvCxnSpPr>
              <a:cxnSpLocks/>
            </p:cNvCxnSpPr>
            <p:nvPr/>
          </p:nvCxnSpPr>
          <p:spPr>
            <a:xfrm>
              <a:off x="3955875" y="3102429"/>
              <a:ext cx="4280250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07E89F2-8FBA-E892-3363-25174D9351F9}"/>
                </a:ext>
              </a:extLst>
            </p:cNvPr>
            <p:cNvSpPr txBox="1"/>
            <p:nvPr/>
          </p:nvSpPr>
          <p:spPr>
            <a:xfrm>
              <a:off x="3949256" y="2650495"/>
              <a:ext cx="42458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dirty="0" err="1"/>
                <a:t>mpk</a:t>
              </a:r>
              <a:endParaRPr lang="en-IN" sz="2000" dirty="0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C08C0C2-7C3F-6533-BAE8-FD39D18325AF}"/>
              </a:ext>
            </a:extLst>
          </p:cNvPr>
          <p:cNvGrpSpPr/>
          <p:nvPr/>
        </p:nvGrpSpPr>
        <p:grpSpPr>
          <a:xfrm>
            <a:off x="3955879" y="2512428"/>
            <a:ext cx="4280250" cy="400110"/>
            <a:chOff x="3981642" y="3372869"/>
            <a:chExt cx="4280250" cy="440121"/>
          </a:xfrm>
        </p:grpSpPr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E33FAA0A-7F8B-DE35-B64C-3F679DEE87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81642" y="3810001"/>
              <a:ext cx="4280250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E29BF8B-92D8-841D-D0E7-4962E060419F}"/>
                </a:ext>
              </a:extLst>
            </p:cNvPr>
            <p:cNvSpPr txBox="1"/>
            <p:nvPr/>
          </p:nvSpPr>
          <p:spPr>
            <a:xfrm>
              <a:off x="4056125" y="3372869"/>
              <a:ext cx="4164791" cy="440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dirty="0"/>
                <a:t>x</a:t>
              </a:r>
              <a:r>
                <a:rPr lang="en-IN" sz="2000" baseline="-25000" dirty="0"/>
                <a:t>0</a:t>
              </a:r>
              <a:r>
                <a:rPr lang="en-IN" sz="2000" dirty="0"/>
                <a:t>, x</a:t>
              </a:r>
              <a:r>
                <a:rPr lang="en-IN" sz="2000" baseline="-25000" dirty="0"/>
                <a:t>1</a:t>
              </a:r>
              <a:endParaRPr lang="en-IN" sz="2000" dirty="0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26C466C-67A2-D0B1-04CC-19FDB0E3690A}"/>
              </a:ext>
            </a:extLst>
          </p:cNvPr>
          <p:cNvGrpSpPr/>
          <p:nvPr/>
        </p:nvGrpSpPr>
        <p:grpSpPr>
          <a:xfrm>
            <a:off x="3955879" y="2919532"/>
            <a:ext cx="4321220" cy="400110"/>
            <a:chOff x="3955875" y="2687350"/>
            <a:chExt cx="4321220" cy="440121"/>
          </a:xfrm>
        </p:grpSpPr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9AB642B2-96AF-55C1-B139-86F542DFCEA4}"/>
                </a:ext>
              </a:extLst>
            </p:cNvPr>
            <p:cNvCxnSpPr>
              <a:cxnSpLocks/>
            </p:cNvCxnSpPr>
            <p:nvPr/>
          </p:nvCxnSpPr>
          <p:spPr>
            <a:xfrm>
              <a:off x="3955875" y="3102429"/>
              <a:ext cx="4280250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A54ABD1-D286-C883-41E7-FF879EE7E6BE}"/>
                </a:ext>
              </a:extLst>
            </p:cNvPr>
            <p:cNvSpPr txBox="1"/>
            <p:nvPr/>
          </p:nvSpPr>
          <p:spPr>
            <a:xfrm>
              <a:off x="4030358" y="2687350"/>
              <a:ext cx="4246737" cy="440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dirty="0"/>
                <a:t>ct=Enc(</a:t>
              </a:r>
              <a:r>
                <a:rPr lang="en-IN" sz="2000" dirty="0" err="1"/>
                <a:t>mpk</a:t>
              </a:r>
              <a:r>
                <a:rPr lang="en-IN" sz="2000" dirty="0"/>
                <a:t>, </a:t>
              </a:r>
              <a:r>
                <a:rPr lang="en-IN" sz="2000" dirty="0" err="1"/>
                <a:t>x</a:t>
              </a:r>
              <a:r>
                <a:rPr lang="en-IN" sz="2000" baseline="-25000" dirty="0" err="1"/>
                <a:t>b</a:t>
              </a:r>
              <a:r>
                <a:rPr lang="en-IN" sz="2000" dirty="0"/>
                <a:t>)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3B2E488-30CE-908C-FDD2-45727C92742F}"/>
              </a:ext>
            </a:extLst>
          </p:cNvPr>
          <p:cNvGrpSpPr/>
          <p:nvPr/>
        </p:nvGrpSpPr>
        <p:grpSpPr>
          <a:xfrm>
            <a:off x="3949255" y="4281103"/>
            <a:ext cx="4280250" cy="400110"/>
            <a:chOff x="3981642" y="3372869"/>
            <a:chExt cx="4280250" cy="440121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5155AE00-4A9B-5DEF-669B-28ECB53547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81642" y="3810001"/>
              <a:ext cx="4280250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792333A-0E77-177A-5A39-29DEF4F28C85}"/>
                </a:ext>
              </a:extLst>
            </p:cNvPr>
            <p:cNvSpPr txBox="1"/>
            <p:nvPr/>
          </p:nvSpPr>
          <p:spPr>
            <a:xfrm>
              <a:off x="5971934" y="3372869"/>
              <a:ext cx="373820" cy="4401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000" dirty="0"/>
                <a:t>b’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06F496A-1392-D914-C4AC-56C4AC54EC77}"/>
              </a:ext>
            </a:extLst>
          </p:cNvPr>
          <p:cNvSpPr txBox="1"/>
          <p:nvPr/>
        </p:nvSpPr>
        <p:spPr>
          <a:xfrm>
            <a:off x="3419627" y="5780315"/>
            <a:ext cx="5804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/>
              <a:t>Secure if Pr[Win] is ½+negligible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2A8899A-9EA5-956F-473F-D0CA645486BC}"/>
              </a:ext>
            </a:extLst>
          </p:cNvPr>
          <p:cNvGrpSpPr/>
          <p:nvPr/>
        </p:nvGrpSpPr>
        <p:grpSpPr>
          <a:xfrm>
            <a:off x="3955875" y="3345593"/>
            <a:ext cx="4280250" cy="400110"/>
            <a:chOff x="3981642" y="3372869"/>
            <a:chExt cx="4280250" cy="440122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33BE9E09-048A-4151-0BD1-2034FC4C03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81642" y="3810001"/>
              <a:ext cx="4280250" cy="0"/>
            </a:xfrm>
            <a:prstGeom prst="straightConnector1">
              <a:avLst/>
            </a:prstGeom>
            <a:ln w="762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6D75022-30C3-AC97-F053-31E3DB4AADF2}"/>
                </a:ext>
              </a:extLst>
            </p:cNvPr>
            <p:cNvSpPr txBox="1"/>
            <p:nvPr/>
          </p:nvSpPr>
          <p:spPr>
            <a:xfrm>
              <a:off x="4022614" y="3372869"/>
              <a:ext cx="4232658" cy="4401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dirty="0"/>
                <a:t>f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BDE5889-CA9A-68FA-AA0C-35C0F4DB286C}"/>
              </a:ext>
            </a:extLst>
          </p:cNvPr>
          <p:cNvGrpSpPr/>
          <p:nvPr/>
        </p:nvGrpSpPr>
        <p:grpSpPr>
          <a:xfrm>
            <a:off x="3949255" y="3752701"/>
            <a:ext cx="4367431" cy="408547"/>
            <a:chOff x="3949255" y="2687350"/>
            <a:chExt cx="4367431" cy="449402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4D5A9F5-25EB-3A34-8024-01475D594FA7}"/>
                </a:ext>
              </a:extLst>
            </p:cNvPr>
            <p:cNvCxnSpPr>
              <a:cxnSpLocks/>
            </p:cNvCxnSpPr>
            <p:nvPr/>
          </p:nvCxnSpPr>
          <p:spPr>
            <a:xfrm>
              <a:off x="3955875" y="3102429"/>
              <a:ext cx="4280250" cy="0"/>
            </a:xfrm>
            <a:prstGeom prst="straightConnector1">
              <a:avLst/>
            </a:prstGeom>
            <a:ln w="762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58EB504-F484-ED36-C81A-5CEA88894D63}"/>
                </a:ext>
              </a:extLst>
            </p:cNvPr>
            <p:cNvSpPr txBox="1"/>
            <p:nvPr/>
          </p:nvSpPr>
          <p:spPr>
            <a:xfrm>
              <a:off x="3949255" y="2687350"/>
              <a:ext cx="4367431" cy="44940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dirty="0" err="1"/>
                <a:t>sk</a:t>
              </a:r>
              <a:r>
                <a:rPr lang="en-IN" sz="2000" baseline="-25000" dirty="0" err="1"/>
                <a:t>f</a:t>
              </a:r>
              <a:r>
                <a:rPr lang="en-IN" sz="2000" dirty="0"/>
                <a:t>=KeyGen(</a:t>
              </a:r>
              <a:r>
                <a:rPr lang="en-IN" sz="2000" dirty="0" err="1"/>
                <a:t>msk</a:t>
              </a:r>
              <a:r>
                <a:rPr lang="en-IN" sz="2000" dirty="0"/>
                <a:t>, f)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870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14D27876-614E-CCD5-5142-A650DBF0B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6CEAE1-FC5E-0896-2495-295F952C2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140" y="5137536"/>
            <a:ext cx="8203720" cy="11652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/>
              <a:t>Thank you</a:t>
            </a:r>
            <a:br>
              <a:rPr lang="en-US" dirty="0"/>
            </a:br>
            <a:r>
              <a:rPr lang="en-US" sz="2800" b="0" dirty="0"/>
              <a:t>Any Questions?</a:t>
            </a:r>
            <a:endParaRPr lang="en-US" b="0" dirty="0"/>
          </a:p>
        </p:txBody>
      </p:sp>
      <p:pic>
        <p:nvPicPr>
          <p:cNvPr id="6146" name="Picture 2" descr="xkcd: Security">
            <a:extLst>
              <a:ext uri="{FF2B5EF4-FFF2-40B4-BE49-F238E27FC236}">
                <a16:creationId xmlns:a16="http://schemas.microsoft.com/office/drawing/2014/main" id="{DC11BBC2-7EDA-790D-ACEF-2955E25AC5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1556" y="418089"/>
            <a:ext cx="7467337" cy="456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DB09DB-4B25-4922-5042-077A299E8537}"/>
              </a:ext>
            </a:extLst>
          </p:cNvPr>
          <p:cNvSpPr txBox="1"/>
          <p:nvPr/>
        </p:nvSpPr>
        <p:spPr>
          <a:xfrm>
            <a:off x="7908917" y="4985165"/>
            <a:ext cx="1922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/>
              <a:t>Source: explain </a:t>
            </a:r>
            <a:r>
              <a:rPr lang="en-IN" sz="1400" dirty="0" err="1"/>
              <a:t>xkcd</a:t>
            </a:r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val="46800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034">
            <a:extLst>
              <a:ext uri="{FF2B5EF4-FFF2-40B4-BE49-F238E27FC236}">
                <a16:creationId xmlns:a16="http://schemas.microsoft.com/office/drawing/2014/main" id="{F6E37E9F-0D7B-3A32-831F-F60BBD6B9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9428C6-6887-2D23-CCC8-3A8562DB0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00" y="454779"/>
            <a:ext cx="6461338" cy="862392"/>
          </a:xfrm>
        </p:spPr>
        <p:txBody>
          <a:bodyPr anchor="b">
            <a:normAutofit/>
          </a:bodyPr>
          <a:lstStyle/>
          <a:p>
            <a:r>
              <a:rPr lang="en-IN" dirty="0"/>
              <a:t>Why Public Key Encryption?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37E78-73A3-5E4E-9F9A-EA78C5D32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576" y="1744864"/>
            <a:ext cx="5777343" cy="1280923"/>
          </a:xfrm>
        </p:spPr>
        <p:txBody>
          <a:bodyPr>
            <a:normAutofit lnSpcReduction="10000"/>
          </a:bodyPr>
          <a:lstStyle/>
          <a:p>
            <a:r>
              <a:rPr lang="en-IN" sz="1800" dirty="0"/>
              <a:t>How to agree on a key? </a:t>
            </a:r>
          </a:p>
          <a:p>
            <a:r>
              <a:rPr lang="en-IN" sz="1800" dirty="0"/>
              <a:t>Foundations for advanced crypto</a:t>
            </a:r>
          </a:p>
          <a:p>
            <a:r>
              <a:rPr lang="en-IN" sz="1800" dirty="0"/>
              <a:t>It’s fun!</a:t>
            </a:r>
          </a:p>
        </p:txBody>
      </p:sp>
      <p:pic>
        <p:nvPicPr>
          <p:cNvPr id="1026" name="Picture 2" descr="Generated image">
            <a:extLst>
              <a:ext uri="{FF2B5EF4-FFF2-40B4-BE49-F238E27FC236}">
                <a16:creationId xmlns:a16="http://schemas.microsoft.com/office/drawing/2014/main" id="{EBC213AB-96E7-4F9D-B008-5AFBC80EC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6918" y="3453481"/>
            <a:ext cx="4531545" cy="302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A574908-30D2-9DFD-8B07-66C630F9292C}"/>
              </a:ext>
            </a:extLst>
          </p:cNvPr>
          <p:cNvGrpSpPr/>
          <p:nvPr/>
        </p:nvGrpSpPr>
        <p:grpSpPr>
          <a:xfrm>
            <a:off x="6867400" y="292623"/>
            <a:ext cx="4932715" cy="3187484"/>
            <a:chOff x="6867400" y="292623"/>
            <a:chExt cx="4932715" cy="318748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DAB881E-F6F5-910B-3B7E-B55953AA3F3B}"/>
                </a:ext>
              </a:extLst>
            </p:cNvPr>
            <p:cNvGrpSpPr/>
            <p:nvPr/>
          </p:nvGrpSpPr>
          <p:grpSpPr>
            <a:xfrm>
              <a:off x="7715436" y="292623"/>
              <a:ext cx="3517237" cy="3026853"/>
              <a:chOff x="925774" y="2950028"/>
              <a:chExt cx="4183302" cy="3568849"/>
            </a:xfrm>
          </p:grpSpPr>
          <p:pic>
            <p:nvPicPr>
              <p:cNvPr id="1030" name="Picture 6">
                <a:extLst>
                  <a:ext uri="{FF2B5EF4-FFF2-40B4-BE49-F238E27FC236}">
                    <a16:creationId xmlns:a16="http://schemas.microsoft.com/office/drawing/2014/main" id="{E5DE611E-C7F9-6339-DA71-045FE9F629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1" t="13182" r="6115" b="6150"/>
              <a:stretch>
                <a:fillRect/>
              </a:stretch>
            </p:blipFill>
            <p:spPr bwMode="auto">
              <a:xfrm>
                <a:off x="925774" y="2950028"/>
                <a:ext cx="3995740" cy="35688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7EC4073-3C38-D962-718A-ECA7AD75443B}"/>
                  </a:ext>
                </a:extLst>
              </p:cNvPr>
              <p:cNvSpPr/>
              <p:nvPr/>
            </p:nvSpPr>
            <p:spPr>
              <a:xfrm>
                <a:off x="925774" y="2950029"/>
                <a:ext cx="4183302" cy="42050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21792">
                  <a:spcAft>
                    <a:spcPts val="600"/>
                  </a:spcAft>
                </a:pPr>
                <a:r>
                  <a:rPr lang="en-IN" sz="1600" b="1" kern="1200" dirty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HOMOMORPHIC ENCRYPTION</a:t>
                </a:r>
                <a:endParaRPr lang="en-IN" sz="2400" b="1" dirty="0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8400500-EC0A-7046-BFF3-0EC01376EB39}"/>
                </a:ext>
              </a:extLst>
            </p:cNvPr>
            <p:cNvSpPr txBox="1"/>
            <p:nvPr/>
          </p:nvSpPr>
          <p:spPr>
            <a:xfrm>
              <a:off x="6867400" y="3203108"/>
              <a:ext cx="4932715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1200" dirty="0"/>
                <a:t>Source: https://chain.link/education-hub/homomorphic-encryption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7B0334C-901F-420F-E575-87D61C76E4CD}"/>
              </a:ext>
            </a:extLst>
          </p:cNvPr>
          <p:cNvGrpSpPr/>
          <p:nvPr/>
        </p:nvGrpSpPr>
        <p:grpSpPr>
          <a:xfrm>
            <a:off x="1129058" y="3232394"/>
            <a:ext cx="4339490" cy="3410460"/>
            <a:chOff x="1096400" y="3406564"/>
            <a:chExt cx="4339490" cy="341046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C6B3E5C-52BB-9D76-F937-6F5C70D4ED6F}"/>
                </a:ext>
              </a:extLst>
            </p:cNvPr>
            <p:cNvGrpSpPr/>
            <p:nvPr/>
          </p:nvGrpSpPr>
          <p:grpSpPr>
            <a:xfrm>
              <a:off x="1179576" y="3406564"/>
              <a:ext cx="4256314" cy="2962711"/>
              <a:chOff x="1502564" y="3691055"/>
              <a:chExt cx="4256314" cy="2962711"/>
            </a:xfrm>
          </p:grpSpPr>
          <p:pic>
            <p:nvPicPr>
              <p:cNvPr id="1032" name="Picture 8">
                <a:extLst>
                  <a:ext uri="{FF2B5EF4-FFF2-40B4-BE49-F238E27FC236}">
                    <a16:creationId xmlns:a16="http://schemas.microsoft.com/office/drawing/2014/main" id="{FAFECC65-C5BD-63F7-16BE-5A7ADB608D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36" r="9660" b="4952"/>
              <a:stretch>
                <a:fillRect/>
              </a:stretch>
            </p:blipFill>
            <p:spPr bwMode="auto">
              <a:xfrm>
                <a:off x="1502564" y="4067996"/>
                <a:ext cx="4256314" cy="25857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260CFB2-1D17-D1AF-60E5-D7F7B3D8093C}"/>
                  </a:ext>
                </a:extLst>
              </p:cNvPr>
              <p:cNvSpPr/>
              <p:nvPr/>
            </p:nvSpPr>
            <p:spPr>
              <a:xfrm>
                <a:off x="1502564" y="3691055"/>
                <a:ext cx="4256314" cy="489059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21792">
                  <a:spcAft>
                    <a:spcPts val="600"/>
                  </a:spcAft>
                </a:pPr>
                <a:r>
                  <a:rPr lang="en-IN" sz="1600" b="1" kern="1200" dirty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FUNCTIONAL ENCRYPTION</a:t>
                </a:r>
                <a:endParaRPr lang="en-IN" sz="2400" b="1" dirty="0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72AB17A-D382-664B-60A8-7AF2F0F9EB96}"/>
                </a:ext>
              </a:extLst>
            </p:cNvPr>
            <p:cNvSpPr txBox="1"/>
            <p:nvPr/>
          </p:nvSpPr>
          <p:spPr>
            <a:xfrm>
              <a:off x="1096400" y="6355359"/>
              <a:ext cx="433949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1200" dirty="0"/>
                <a:t>Source: https://openmined.org/blog/privacy-teaching-series-what-is-functional-encryption/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682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EA0AE-1965-CAAB-003C-60A61BB2B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Syntax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963DF-24FD-7A0B-BBC2-610F79802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1338" y="5441963"/>
            <a:ext cx="8629324" cy="6401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b="1" dirty="0"/>
              <a:t>Correctness: </a:t>
            </a:r>
            <a:r>
              <a:rPr lang="en-IN" dirty="0"/>
              <a:t>m=m’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495157B-5A28-2693-1A9D-CE2C48682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806" y="1748999"/>
            <a:ext cx="1823551" cy="161485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5B0C04E-F612-441E-6385-5C76F7C2E4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7430" y="1748999"/>
            <a:ext cx="1823551" cy="1614853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C5F18935-1425-EDF7-8F10-42608800AEDE}"/>
              </a:ext>
            </a:extLst>
          </p:cNvPr>
          <p:cNvGrpSpPr/>
          <p:nvPr/>
        </p:nvGrpSpPr>
        <p:grpSpPr>
          <a:xfrm>
            <a:off x="4049631" y="3855372"/>
            <a:ext cx="3959999" cy="424901"/>
            <a:chOff x="6123232" y="2300252"/>
            <a:chExt cx="3187298" cy="447045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CC62BDA1-D855-7375-372E-39A663D5BE5F}"/>
                </a:ext>
              </a:extLst>
            </p:cNvPr>
            <p:cNvCxnSpPr>
              <a:cxnSpLocks/>
            </p:cNvCxnSpPr>
            <p:nvPr/>
          </p:nvCxnSpPr>
          <p:spPr>
            <a:xfrm>
              <a:off x="6123232" y="2747297"/>
              <a:ext cx="3187298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2AB10AB-C236-3B25-11D3-F9F9F858A550}"/>
                </a:ext>
              </a:extLst>
            </p:cNvPr>
            <p:cNvSpPr txBox="1"/>
            <p:nvPr/>
          </p:nvSpPr>
          <p:spPr>
            <a:xfrm>
              <a:off x="7675868" y="2300252"/>
              <a:ext cx="374421" cy="388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/>
                <a:t>pk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55CFD2D-497A-D6D9-18EA-B05A94E23EFF}"/>
                  </a:ext>
                </a:extLst>
              </p:cNvPr>
              <p:cNvSpPr txBox="1"/>
              <p:nvPr/>
            </p:nvSpPr>
            <p:spPr>
              <a:xfrm>
                <a:off x="1859712" y="3887175"/>
                <a:ext cx="21526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(pk, sk)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← </m:t>
                    </m:r>
                  </m:oMath>
                </a14:m>
                <a:r>
                  <a:rPr lang="en-IN" dirty="0"/>
                  <a:t>Setup()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55CFD2D-497A-D6D9-18EA-B05A94E23E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712" y="3887175"/>
                <a:ext cx="2152645" cy="369332"/>
              </a:xfrm>
              <a:prstGeom prst="rect">
                <a:avLst/>
              </a:prstGeom>
              <a:blipFill>
                <a:blip r:embed="rId5"/>
                <a:stretch>
                  <a:fillRect l="-2266" t="-10000"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F7AAAB57-3B7F-DF73-20C7-C41FE0AD531E}"/>
              </a:ext>
            </a:extLst>
          </p:cNvPr>
          <p:cNvSpPr txBox="1"/>
          <p:nvPr/>
        </p:nvSpPr>
        <p:spPr>
          <a:xfrm>
            <a:off x="7586121" y="3433369"/>
            <a:ext cx="2746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Want: </a:t>
            </a:r>
            <a:r>
              <a:rPr lang="en-IN" dirty="0"/>
              <a:t>Send message m</a:t>
            </a:r>
          </a:p>
          <a:p>
            <a:pPr algn="ctr"/>
            <a:r>
              <a:rPr lang="en-IN" b="1" dirty="0">
                <a:solidFill>
                  <a:srgbClr val="FF0000"/>
                </a:solidFill>
              </a:rPr>
              <a:t>No shared key </a:t>
            </a:r>
            <a:r>
              <a:rPr lang="en-IN" b="1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en-IN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06B44E-897F-CA8D-BCA6-8A2C45CBAA5C}"/>
                  </a:ext>
                </a:extLst>
              </p:cNvPr>
              <p:cNvSpPr txBox="1"/>
              <p:nvPr/>
            </p:nvSpPr>
            <p:spPr>
              <a:xfrm>
                <a:off x="8047430" y="4354252"/>
                <a:ext cx="19287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ct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IN" dirty="0"/>
                  <a:t> Enc(pk, m)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06B44E-897F-CA8D-BCA6-8A2C45CBAA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7430" y="4354252"/>
                <a:ext cx="1928743" cy="369332"/>
              </a:xfrm>
              <a:prstGeom prst="rect">
                <a:avLst/>
              </a:prstGeom>
              <a:blipFill>
                <a:blip r:embed="rId6"/>
                <a:stretch>
                  <a:fillRect l="-2524" t="-8197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D583EB33-450E-AB37-D4C3-6A12E9D95856}"/>
              </a:ext>
            </a:extLst>
          </p:cNvPr>
          <p:cNvGrpSpPr/>
          <p:nvPr/>
        </p:nvGrpSpPr>
        <p:grpSpPr>
          <a:xfrm>
            <a:off x="4012357" y="4394414"/>
            <a:ext cx="3960000" cy="369332"/>
            <a:chOff x="6014375" y="2368831"/>
            <a:chExt cx="3187298" cy="388580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E0F163A1-3A3D-0ED3-F79F-F3ED773F25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14375" y="2757411"/>
              <a:ext cx="3187298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146E6FF-BFBE-38AB-EC43-0CB5FB02B0EA}"/>
                </a:ext>
              </a:extLst>
            </p:cNvPr>
            <p:cNvSpPr txBox="1"/>
            <p:nvPr/>
          </p:nvSpPr>
          <p:spPr>
            <a:xfrm>
              <a:off x="7627193" y="2368831"/>
              <a:ext cx="318941" cy="388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/>
                <a:t>ct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B087F86-F3B9-CD39-6B96-A9913D0005C4}"/>
                  </a:ext>
                </a:extLst>
              </p:cNvPr>
              <p:cNvSpPr txBox="1"/>
              <p:nvPr/>
            </p:nvSpPr>
            <p:spPr>
              <a:xfrm>
                <a:off x="1859712" y="4739669"/>
                <a:ext cx="19952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m’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IN" dirty="0"/>
                  <a:t> Dec(sk, ct)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B087F86-F3B9-CD39-6B96-A9913D000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712" y="4739669"/>
                <a:ext cx="1995205" cy="369332"/>
              </a:xfrm>
              <a:prstGeom prst="rect">
                <a:avLst/>
              </a:prstGeom>
              <a:blipFill>
                <a:blip r:embed="rId7"/>
                <a:stretch>
                  <a:fillRect l="-2446" t="-10000"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8B6009E-1275-6B8C-60AE-277F401B6F92}"/>
              </a:ext>
            </a:extLst>
          </p:cNvPr>
          <p:cNvSpPr txBox="1"/>
          <p:nvPr/>
        </p:nvSpPr>
        <p:spPr>
          <a:xfrm>
            <a:off x="4722916" y="1990783"/>
            <a:ext cx="2746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/>
              <a:t>(Setup, Enc, Dec)</a:t>
            </a:r>
            <a:endParaRPr lang="en-I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19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5" grpId="0"/>
      <p:bldP spid="28" grpId="0"/>
      <p:bldP spid="29" grpId="0"/>
      <p:bldP spid="31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8387F-DF95-0C58-0DB3-DC1C44CB8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Security (Chosen Plaintext Attacks)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2241F33-56FB-CB5A-A437-15064B17B1E0}"/>
                  </a:ext>
                </a:extLst>
              </p:cNvPr>
              <p:cNvSpPr/>
              <p:nvPr/>
            </p:nvSpPr>
            <p:spPr>
              <a:xfrm>
                <a:off x="966745" y="1351724"/>
                <a:ext cx="2989130" cy="4047583"/>
              </a:xfrm>
              <a:prstGeom prst="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IN" sz="4400" b="1" i="1" dirty="0"/>
                  <a:t>C</a:t>
                </a:r>
              </a:p>
              <a:p>
                <a:pPr algn="ctr"/>
                <a:r>
                  <a:rPr lang="en-IN" dirty="0"/>
                  <a:t>(pk, sk)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IN" dirty="0"/>
                  <a:t>Setup()</a:t>
                </a:r>
              </a:p>
              <a:p>
                <a:pPr algn="ctr"/>
                <a:endParaRPr lang="en-IN" sz="4400" b="1" i="1" dirty="0">
                  <a:ea typeface="+mn-lt"/>
                  <a:cs typeface="+mn-lt"/>
                </a:endParaRPr>
              </a:p>
              <a:p>
                <a:pPr algn="ctr"/>
                <a:endParaRPr lang="en-IN" sz="2000" dirty="0">
                  <a:ea typeface="+mn-lt"/>
                  <a:cs typeface="+mn-lt"/>
                </a:endParaRPr>
              </a:p>
              <a:p>
                <a:pPr algn="ctr"/>
                <a:r>
                  <a:rPr lang="en-IN" sz="2000" dirty="0">
                    <a:ea typeface="+mn-lt"/>
                    <a:cs typeface="+mn-lt"/>
                  </a:rPr>
                  <a:t>b</a:t>
                </a:r>
                <a:r>
                  <a:rPr lang="en-IN" sz="2000" b="0" dirty="0">
                    <a:ea typeface="+mn-lt"/>
                    <a:cs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←{0,1}</m:t>
                    </m:r>
                  </m:oMath>
                </a14:m>
                <a:endParaRPr lang="en-IN" sz="2000" dirty="0">
                  <a:ea typeface="+mn-lt"/>
                  <a:cs typeface="+mn-lt"/>
                </a:endParaRPr>
              </a:p>
              <a:p>
                <a:pPr algn="ctr"/>
                <a:endParaRPr lang="en-IN" sz="2000" dirty="0">
                  <a:ea typeface="+mn-lt"/>
                  <a:cs typeface="+mn-lt"/>
                </a:endParaRPr>
              </a:p>
              <a:p>
                <a:pPr algn="ctr"/>
                <a:endParaRPr lang="en-IN" sz="2000" dirty="0">
                  <a:ea typeface="+mn-lt"/>
                  <a:cs typeface="+mn-lt"/>
                </a:endParaRPr>
              </a:p>
              <a:p>
                <a:pPr algn="ctr"/>
                <a:endParaRPr lang="en-IN" sz="2000" dirty="0">
                  <a:ea typeface="+mn-lt"/>
                  <a:cs typeface="+mn-lt"/>
                </a:endParaRPr>
              </a:p>
              <a:p>
                <a:pPr algn="ctr"/>
                <a:endParaRPr lang="en-IN" sz="2000" dirty="0"/>
              </a:p>
              <a:p>
                <a:pPr algn="ctr"/>
                <a:r>
                  <a:rPr lang="en-IN" sz="2000" dirty="0"/>
                  <a:t>Win if b=b’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2241F33-56FB-CB5A-A437-15064B17B1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745" y="1351724"/>
                <a:ext cx="2989130" cy="4047583"/>
              </a:xfrm>
              <a:prstGeom prst="rect">
                <a:avLst/>
              </a:prstGeom>
              <a:blipFill>
                <a:blip r:embed="rId3"/>
                <a:stretch>
                  <a:fillRect t="-45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812EEF50-7777-7C70-ABA8-8CEC90717BBC}"/>
              </a:ext>
            </a:extLst>
          </p:cNvPr>
          <p:cNvSpPr/>
          <p:nvPr/>
        </p:nvSpPr>
        <p:spPr>
          <a:xfrm>
            <a:off x="8236125" y="1366221"/>
            <a:ext cx="2989130" cy="4033086"/>
          </a:xfrm>
          <a:prstGeom prst="rect">
            <a:avLst/>
          </a:prstGeom>
          <a:solidFill>
            <a:srgbClr val="850B0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400" b="1" i="1" dirty="0"/>
              <a:t>A</a:t>
            </a:r>
          </a:p>
          <a:p>
            <a:pPr algn="ctr"/>
            <a:endParaRPr lang="en-IN" sz="2000" dirty="0">
              <a:ea typeface="+mn-lt"/>
              <a:cs typeface="+mn-lt"/>
            </a:endParaRPr>
          </a:p>
          <a:p>
            <a:pPr algn="ctr"/>
            <a:endParaRPr lang="en-IN" sz="2000" dirty="0">
              <a:ea typeface="+mn-lt"/>
              <a:cs typeface="+mn-lt"/>
            </a:endParaRPr>
          </a:p>
          <a:p>
            <a:pPr algn="ctr"/>
            <a:endParaRPr lang="en-IN" sz="2000" dirty="0">
              <a:ea typeface="+mn-lt"/>
              <a:cs typeface="+mn-lt"/>
            </a:endParaRPr>
          </a:p>
          <a:p>
            <a:pPr algn="ctr"/>
            <a:endParaRPr lang="en-IN" sz="2000" dirty="0">
              <a:ea typeface="+mn-lt"/>
              <a:cs typeface="+mn-lt"/>
            </a:endParaRPr>
          </a:p>
          <a:p>
            <a:pPr algn="ctr"/>
            <a:endParaRPr lang="en-IN" sz="2000" dirty="0">
              <a:ea typeface="+mn-lt"/>
              <a:cs typeface="+mn-lt"/>
            </a:endParaRPr>
          </a:p>
          <a:p>
            <a:pPr algn="ctr"/>
            <a:endParaRPr lang="en-IN" sz="2000" dirty="0"/>
          </a:p>
          <a:p>
            <a:pPr algn="ctr"/>
            <a:endParaRPr lang="en-IN" sz="2000" dirty="0"/>
          </a:p>
          <a:p>
            <a:pPr algn="ctr"/>
            <a:endParaRPr lang="en-IN" sz="2000" dirty="0"/>
          </a:p>
          <a:p>
            <a:pPr algn="ctr"/>
            <a:endParaRPr lang="en-IN" sz="2000" dirty="0"/>
          </a:p>
          <a:p>
            <a:pPr algn="ctr"/>
            <a:endParaRPr lang="en-IN" sz="20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CA5E95E-B12E-ADBC-C6E2-83F567031A34}"/>
              </a:ext>
            </a:extLst>
          </p:cNvPr>
          <p:cNvGrpSpPr/>
          <p:nvPr/>
        </p:nvGrpSpPr>
        <p:grpSpPr>
          <a:xfrm>
            <a:off x="3955875" y="1908573"/>
            <a:ext cx="4280250" cy="468086"/>
            <a:chOff x="3955875" y="2634343"/>
            <a:chExt cx="4280250" cy="468086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2BDB009-84C2-C5DF-A9B7-021AB7C645F5}"/>
                </a:ext>
              </a:extLst>
            </p:cNvPr>
            <p:cNvCxnSpPr>
              <a:cxnSpLocks/>
            </p:cNvCxnSpPr>
            <p:nvPr/>
          </p:nvCxnSpPr>
          <p:spPr>
            <a:xfrm>
              <a:off x="3955875" y="3102429"/>
              <a:ext cx="4280250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7765ED3-F4CF-F956-ECCF-0820DF0F1DEA}"/>
                </a:ext>
              </a:extLst>
            </p:cNvPr>
            <p:cNvSpPr txBox="1"/>
            <p:nvPr/>
          </p:nvSpPr>
          <p:spPr>
            <a:xfrm>
              <a:off x="5889052" y="2634343"/>
              <a:ext cx="4395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000" dirty="0"/>
                <a:t>pk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0075D58-9B19-497B-F830-E1541DB37457}"/>
              </a:ext>
            </a:extLst>
          </p:cNvPr>
          <p:cNvGrpSpPr/>
          <p:nvPr/>
        </p:nvGrpSpPr>
        <p:grpSpPr>
          <a:xfrm>
            <a:off x="3955875" y="2431200"/>
            <a:ext cx="4280250" cy="397393"/>
            <a:chOff x="3981642" y="3372869"/>
            <a:chExt cx="4280250" cy="437132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EAC3A3B-6CC8-51B1-D562-5A48292EE2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81642" y="3810001"/>
              <a:ext cx="4280250" cy="0"/>
            </a:xfrm>
            <a:prstGeom prst="straightConnector1">
              <a:avLst/>
            </a:prstGeom>
            <a:ln w="762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AF49DFD-641E-D2E1-85D9-529C4A9801B7}"/>
                </a:ext>
              </a:extLst>
            </p:cNvPr>
            <p:cNvSpPr txBox="1"/>
            <p:nvPr/>
          </p:nvSpPr>
          <p:spPr>
            <a:xfrm>
              <a:off x="5680780" y="3372869"/>
              <a:ext cx="90762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IN" sz="2000"/>
                <a:t>Enc, m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978DD1F-28DA-3E34-EFE4-80EDA478646C}"/>
              </a:ext>
            </a:extLst>
          </p:cNvPr>
          <p:cNvGrpSpPr/>
          <p:nvPr/>
        </p:nvGrpSpPr>
        <p:grpSpPr>
          <a:xfrm>
            <a:off x="3949255" y="2838300"/>
            <a:ext cx="4367431" cy="408547"/>
            <a:chOff x="3949255" y="2687350"/>
            <a:chExt cx="4367431" cy="449402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0CAAC5C-3F14-E1AC-6D49-3A21268549B6}"/>
                </a:ext>
              </a:extLst>
            </p:cNvPr>
            <p:cNvCxnSpPr>
              <a:cxnSpLocks/>
            </p:cNvCxnSpPr>
            <p:nvPr/>
          </p:nvCxnSpPr>
          <p:spPr>
            <a:xfrm>
              <a:off x="3955875" y="3102429"/>
              <a:ext cx="4280250" cy="0"/>
            </a:xfrm>
            <a:prstGeom prst="straightConnector1">
              <a:avLst/>
            </a:prstGeom>
            <a:ln w="762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AB4F9DA-2F51-60EC-6C3D-AD115A25CA3E}"/>
                </a:ext>
              </a:extLst>
            </p:cNvPr>
            <p:cNvSpPr txBox="1"/>
            <p:nvPr/>
          </p:nvSpPr>
          <p:spPr>
            <a:xfrm>
              <a:off x="3949255" y="2687350"/>
              <a:ext cx="4367431" cy="44940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dirty="0"/>
                <a:t>ct=Enc(pk, m)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4AAB7B0-4749-03CF-D078-CD0EB77329B1}"/>
              </a:ext>
            </a:extLst>
          </p:cNvPr>
          <p:cNvGrpSpPr/>
          <p:nvPr/>
        </p:nvGrpSpPr>
        <p:grpSpPr>
          <a:xfrm>
            <a:off x="3955879" y="3350630"/>
            <a:ext cx="4280250" cy="400110"/>
            <a:chOff x="3981642" y="3372869"/>
            <a:chExt cx="4280250" cy="440121"/>
          </a:xfrm>
        </p:grpSpPr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5F2CD30A-D72D-95DC-9739-A080DFC73C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81642" y="3810001"/>
              <a:ext cx="4280250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27C1EB3-F1EF-6AE4-63C9-873CB822C8FE}"/>
                </a:ext>
              </a:extLst>
            </p:cNvPr>
            <p:cNvSpPr txBox="1"/>
            <p:nvPr/>
          </p:nvSpPr>
          <p:spPr>
            <a:xfrm>
              <a:off x="5680780" y="3372869"/>
              <a:ext cx="926857" cy="4401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000" dirty="0"/>
                <a:t>m</a:t>
              </a:r>
              <a:r>
                <a:rPr lang="en-IN" sz="2000" baseline="-25000" dirty="0"/>
                <a:t>0</a:t>
              </a:r>
              <a:r>
                <a:rPr lang="en-IN" sz="2000" dirty="0"/>
                <a:t>, m</a:t>
              </a:r>
              <a:r>
                <a:rPr lang="en-IN" sz="2000" baseline="-25000" dirty="0"/>
                <a:t>1</a:t>
              </a:r>
              <a:endParaRPr lang="en-IN" sz="2000" dirty="0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39844F0-32C4-7BB4-0DFC-41742465FF9B}"/>
              </a:ext>
            </a:extLst>
          </p:cNvPr>
          <p:cNvGrpSpPr/>
          <p:nvPr/>
        </p:nvGrpSpPr>
        <p:grpSpPr>
          <a:xfrm>
            <a:off x="3955879" y="3757735"/>
            <a:ext cx="4280250" cy="400110"/>
            <a:chOff x="3955875" y="2687351"/>
            <a:chExt cx="4280250" cy="440121"/>
          </a:xfrm>
        </p:grpSpPr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3D9D26B5-215A-5487-E7CD-A84C9C7B679D}"/>
                </a:ext>
              </a:extLst>
            </p:cNvPr>
            <p:cNvCxnSpPr>
              <a:cxnSpLocks/>
            </p:cNvCxnSpPr>
            <p:nvPr/>
          </p:nvCxnSpPr>
          <p:spPr>
            <a:xfrm>
              <a:off x="3955875" y="3102429"/>
              <a:ext cx="4280250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36A7716-DF0F-3C7C-467A-7D32C7A826FE}"/>
                </a:ext>
              </a:extLst>
            </p:cNvPr>
            <p:cNvSpPr txBox="1"/>
            <p:nvPr/>
          </p:nvSpPr>
          <p:spPr>
            <a:xfrm>
              <a:off x="5463227" y="2687351"/>
              <a:ext cx="1396985" cy="4401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000" dirty="0"/>
                <a:t>Enc(pk, m</a:t>
              </a:r>
              <a:r>
                <a:rPr lang="en-IN" sz="2000" baseline="-25000" dirty="0"/>
                <a:t>b</a:t>
              </a:r>
              <a:r>
                <a:rPr lang="en-IN" sz="2000" dirty="0"/>
                <a:t>)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2F4F3C9-0D40-E427-50CE-D766EB93B041}"/>
              </a:ext>
            </a:extLst>
          </p:cNvPr>
          <p:cNvGrpSpPr/>
          <p:nvPr/>
        </p:nvGrpSpPr>
        <p:grpSpPr>
          <a:xfrm>
            <a:off x="3949255" y="4281103"/>
            <a:ext cx="4280250" cy="400110"/>
            <a:chOff x="3981642" y="3372869"/>
            <a:chExt cx="4280250" cy="440121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C10B4675-0160-9AEC-01B6-33C8B9897F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81642" y="3810001"/>
              <a:ext cx="4280250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1707C3B3-FBA6-3165-3C82-D8CAFF5DA0A0}"/>
                </a:ext>
              </a:extLst>
            </p:cNvPr>
            <p:cNvSpPr txBox="1"/>
            <p:nvPr/>
          </p:nvSpPr>
          <p:spPr>
            <a:xfrm>
              <a:off x="5971934" y="3372869"/>
              <a:ext cx="373820" cy="4401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000" dirty="0"/>
                <a:t>b’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BC10E0C-6B99-8C7B-3C59-120D97F57B83}"/>
              </a:ext>
            </a:extLst>
          </p:cNvPr>
          <p:cNvSpPr txBox="1"/>
          <p:nvPr/>
        </p:nvSpPr>
        <p:spPr>
          <a:xfrm>
            <a:off x="3419627" y="5780315"/>
            <a:ext cx="5804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/>
              <a:t>Secure if Pr[Win] is ½+negligible</a:t>
            </a:r>
          </a:p>
        </p:txBody>
      </p:sp>
    </p:spTree>
    <p:extLst>
      <p:ext uri="{BB962C8B-B14F-4D97-AF65-F5344CB8AC3E}">
        <p14:creationId xmlns:p14="http://schemas.microsoft.com/office/powerpoint/2010/main" val="119506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D40A5-874B-2D29-441F-AC0E77C42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E1ED7C6-CBA5-E7F7-7158-D256AA9296DC}"/>
              </a:ext>
            </a:extLst>
          </p:cNvPr>
          <p:cNvSpPr/>
          <p:nvPr/>
        </p:nvSpPr>
        <p:spPr>
          <a:xfrm>
            <a:off x="966745" y="1351724"/>
            <a:ext cx="2989130" cy="492856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IN" sz="4400" b="1" i="1" dirty="0"/>
              <a:t>C</a:t>
            </a:r>
          </a:p>
          <a:p>
            <a:pPr algn="ctr"/>
            <a:endParaRPr lang="en-IN" sz="4400" b="1" i="1" dirty="0"/>
          </a:p>
          <a:p>
            <a:pPr algn="ctr"/>
            <a:endParaRPr lang="en-IN" sz="4400" b="1" i="1" dirty="0"/>
          </a:p>
          <a:p>
            <a:pPr algn="ctr"/>
            <a:endParaRPr lang="en-IN" dirty="0"/>
          </a:p>
          <a:p>
            <a:pPr algn="ctr"/>
            <a:endParaRPr lang="en-IN" sz="4400" b="1" i="1" dirty="0">
              <a:ea typeface="+mn-lt"/>
              <a:cs typeface="+mn-lt"/>
            </a:endParaRPr>
          </a:p>
          <a:p>
            <a:pPr algn="ctr"/>
            <a:endParaRPr lang="en-IN" sz="2000" dirty="0">
              <a:ea typeface="+mn-lt"/>
              <a:cs typeface="+mn-lt"/>
            </a:endParaRPr>
          </a:p>
          <a:p>
            <a:pPr algn="ctr"/>
            <a:endParaRPr lang="en-IN" sz="2000" dirty="0">
              <a:ea typeface="+mn-lt"/>
              <a:cs typeface="+mn-lt"/>
            </a:endParaRPr>
          </a:p>
          <a:p>
            <a:pPr algn="ctr"/>
            <a:endParaRPr lang="en-IN" sz="2000" dirty="0"/>
          </a:p>
          <a:p>
            <a:pPr algn="ctr"/>
            <a:endParaRPr lang="en-IN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6236B7-2B7D-4AB3-0028-08ABF10FE208}"/>
              </a:ext>
            </a:extLst>
          </p:cNvPr>
          <p:cNvSpPr/>
          <p:nvPr/>
        </p:nvSpPr>
        <p:spPr>
          <a:xfrm>
            <a:off x="8236125" y="1366221"/>
            <a:ext cx="2989130" cy="4928560"/>
          </a:xfrm>
          <a:prstGeom prst="rect">
            <a:avLst/>
          </a:prstGeom>
          <a:solidFill>
            <a:srgbClr val="850B0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400" b="1" i="1" dirty="0"/>
              <a:t>A</a:t>
            </a:r>
            <a:endParaRPr lang="en-IN" sz="2000" dirty="0">
              <a:ea typeface="+mn-lt"/>
              <a:cs typeface="+mn-lt"/>
            </a:endParaRPr>
          </a:p>
          <a:p>
            <a:pPr algn="ctr"/>
            <a:endParaRPr lang="en-IN" sz="2000" dirty="0">
              <a:ea typeface="+mn-lt"/>
              <a:cs typeface="+mn-lt"/>
            </a:endParaRPr>
          </a:p>
          <a:p>
            <a:pPr algn="ctr"/>
            <a:endParaRPr lang="en-IN" sz="2000" dirty="0">
              <a:ea typeface="+mn-lt"/>
              <a:cs typeface="+mn-lt"/>
            </a:endParaRPr>
          </a:p>
          <a:p>
            <a:pPr algn="ctr"/>
            <a:endParaRPr lang="en-IN" sz="2000" dirty="0">
              <a:ea typeface="+mn-lt"/>
              <a:cs typeface="+mn-lt"/>
            </a:endParaRPr>
          </a:p>
          <a:p>
            <a:pPr algn="ctr"/>
            <a:endParaRPr lang="en-IN" sz="2000" dirty="0">
              <a:ea typeface="+mn-lt"/>
              <a:cs typeface="+mn-lt"/>
            </a:endParaRPr>
          </a:p>
          <a:p>
            <a:pPr algn="ctr"/>
            <a:endParaRPr lang="en-IN" sz="2000" dirty="0">
              <a:ea typeface="+mn-lt"/>
              <a:cs typeface="+mn-lt"/>
            </a:endParaRPr>
          </a:p>
          <a:p>
            <a:pPr algn="ctr"/>
            <a:endParaRPr lang="en-IN" sz="2000" dirty="0">
              <a:ea typeface="+mn-lt"/>
              <a:cs typeface="+mn-lt"/>
            </a:endParaRPr>
          </a:p>
          <a:p>
            <a:pPr algn="ctr"/>
            <a:endParaRPr lang="en-IN" sz="2000" dirty="0">
              <a:ea typeface="+mn-lt"/>
              <a:cs typeface="+mn-lt"/>
            </a:endParaRPr>
          </a:p>
          <a:p>
            <a:pPr algn="ctr"/>
            <a:endParaRPr lang="en-IN" sz="2000" dirty="0">
              <a:ea typeface="+mn-lt"/>
              <a:cs typeface="+mn-lt"/>
            </a:endParaRPr>
          </a:p>
          <a:p>
            <a:pPr algn="ctr"/>
            <a:endParaRPr lang="en-IN" sz="2000" dirty="0">
              <a:ea typeface="+mn-lt"/>
              <a:cs typeface="+mn-lt"/>
            </a:endParaRPr>
          </a:p>
          <a:p>
            <a:pPr algn="ctr"/>
            <a:endParaRPr lang="en-IN" sz="2000" dirty="0"/>
          </a:p>
          <a:p>
            <a:pPr algn="ctr"/>
            <a:endParaRPr lang="en-IN" sz="20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D25B25-4C0D-65D7-8785-10A52FC595A2}"/>
              </a:ext>
            </a:extLst>
          </p:cNvPr>
          <p:cNvGrpSpPr/>
          <p:nvPr/>
        </p:nvGrpSpPr>
        <p:grpSpPr>
          <a:xfrm>
            <a:off x="3955875" y="1440485"/>
            <a:ext cx="4280250" cy="468086"/>
            <a:chOff x="3955875" y="2634343"/>
            <a:chExt cx="4280250" cy="468086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999D381-4C98-5D51-B534-9B65E853BA62}"/>
                </a:ext>
              </a:extLst>
            </p:cNvPr>
            <p:cNvCxnSpPr>
              <a:cxnSpLocks/>
            </p:cNvCxnSpPr>
            <p:nvPr/>
          </p:nvCxnSpPr>
          <p:spPr>
            <a:xfrm>
              <a:off x="3955875" y="3102429"/>
              <a:ext cx="4280250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C84759A-77D1-A4AA-77C7-726389CC2175}"/>
                </a:ext>
              </a:extLst>
            </p:cNvPr>
            <p:cNvSpPr txBox="1"/>
            <p:nvPr/>
          </p:nvSpPr>
          <p:spPr>
            <a:xfrm>
              <a:off x="5889052" y="2634343"/>
              <a:ext cx="4395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000"/>
                <a:t>pk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14393C-1D74-48EF-BFC9-13B2F4364273}"/>
              </a:ext>
            </a:extLst>
          </p:cNvPr>
          <p:cNvGrpSpPr/>
          <p:nvPr/>
        </p:nvGrpSpPr>
        <p:grpSpPr>
          <a:xfrm>
            <a:off x="3955875" y="2017541"/>
            <a:ext cx="4280250" cy="397393"/>
            <a:chOff x="3981642" y="3372869"/>
            <a:chExt cx="4280250" cy="437132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EF5023A-DA2C-783D-9A25-A98CBE452E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81642" y="3810001"/>
              <a:ext cx="4280250" cy="0"/>
            </a:xfrm>
            <a:prstGeom prst="straightConnector1">
              <a:avLst/>
            </a:prstGeom>
            <a:ln w="762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9CF46FF-3F87-AC2D-E5BB-7F6B73DD0EA8}"/>
                </a:ext>
              </a:extLst>
            </p:cNvPr>
            <p:cNvSpPr txBox="1"/>
            <p:nvPr/>
          </p:nvSpPr>
          <p:spPr>
            <a:xfrm>
              <a:off x="5680780" y="3372869"/>
              <a:ext cx="90762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IN" sz="2000"/>
                <a:t>Enc, m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C51C0F-BF0F-4822-9838-BFCD6DE54DA1}"/>
              </a:ext>
            </a:extLst>
          </p:cNvPr>
          <p:cNvGrpSpPr/>
          <p:nvPr/>
        </p:nvGrpSpPr>
        <p:grpSpPr>
          <a:xfrm>
            <a:off x="3955875" y="2424646"/>
            <a:ext cx="4280250" cy="377344"/>
            <a:chOff x="3955875" y="2687351"/>
            <a:chExt cx="4280250" cy="415078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7ED504B-B2BF-5DC6-A055-4517C06C8F7E}"/>
                </a:ext>
              </a:extLst>
            </p:cNvPr>
            <p:cNvCxnSpPr>
              <a:cxnSpLocks/>
            </p:cNvCxnSpPr>
            <p:nvPr/>
          </p:nvCxnSpPr>
          <p:spPr>
            <a:xfrm>
              <a:off x="3955875" y="3102429"/>
              <a:ext cx="4280250" cy="0"/>
            </a:xfrm>
            <a:prstGeom prst="straightConnector1">
              <a:avLst/>
            </a:prstGeom>
            <a:ln w="762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1CD5A5A-A839-E526-1623-3AF85B5E9732}"/>
                </a:ext>
              </a:extLst>
            </p:cNvPr>
            <p:cNvSpPr txBox="1"/>
            <p:nvPr/>
          </p:nvSpPr>
          <p:spPr>
            <a:xfrm>
              <a:off x="5889052" y="2687351"/>
              <a:ext cx="36420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IN" sz="2000"/>
                <a:t>ct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E9F88F1-094D-FA94-E682-EDBE6BEF1751}"/>
              </a:ext>
            </a:extLst>
          </p:cNvPr>
          <p:cNvGrpSpPr/>
          <p:nvPr/>
        </p:nvGrpSpPr>
        <p:grpSpPr>
          <a:xfrm>
            <a:off x="3949251" y="2906885"/>
            <a:ext cx="4280250" cy="400110"/>
            <a:chOff x="3981642" y="3372869"/>
            <a:chExt cx="4280250" cy="440121"/>
          </a:xfrm>
        </p:grpSpPr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D4826AAC-80A3-C2E2-D5E2-D40941B37E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81642" y="3810001"/>
              <a:ext cx="4280250" cy="0"/>
            </a:xfrm>
            <a:prstGeom prst="straightConnector1">
              <a:avLst/>
            </a:prstGeom>
            <a:ln w="762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F6B0D2E-BD85-BB68-14E4-4F3D6720C6DE}"/>
                </a:ext>
              </a:extLst>
            </p:cNvPr>
            <p:cNvSpPr txBox="1"/>
            <p:nvPr/>
          </p:nvSpPr>
          <p:spPr>
            <a:xfrm>
              <a:off x="5680780" y="3372869"/>
              <a:ext cx="891591" cy="4401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000"/>
                <a:t>Dec, ct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BE2B572-3ED4-F14F-3A6F-001CA70162A5}"/>
              </a:ext>
            </a:extLst>
          </p:cNvPr>
          <p:cNvGrpSpPr/>
          <p:nvPr/>
        </p:nvGrpSpPr>
        <p:grpSpPr>
          <a:xfrm>
            <a:off x="3949251" y="3313990"/>
            <a:ext cx="4280250" cy="400110"/>
            <a:chOff x="3955875" y="2687351"/>
            <a:chExt cx="4280250" cy="440121"/>
          </a:xfrm>
        </p:grpSpPr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9DCAF3E7-36E7-1F36-7861-0EF17D98AECE}"/>
                </a:ext>
              </a:extLst>
            </p:cNvPr>
            <p:cNvCxnSpPr>
              <a:cxnSpLocks/>
            </p:cNvCxnSpPr>
            <p:nvPr/>
          </p:nvCxnSpPr>
          <p:spPr>
            <a:xfrm>
              <a:off x="3955875" y="3102429"/>
              <a:ext cx="4280250" cy="0"/>
            </a:xfrm>
            <a:prstGeom prst="straightConnector1">
              <a:avLst/>
            </a:prstGeom>
            <a:ln w="762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23BBE62-60F4-2147-2C19-8D931640FD2E}"/>
                </a:ext>
              </a:extLst>
            </p:cNvPr>
            <p:cNvSpPr txBox="1"/>
            <p:nvPr/>
          </p:nvSpPr>
          <p:spPr>
            <a:xfrm>
              <a:off x="5889052" y="2687351"/>
              <a:ext cx="386644" cy="4401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000"/>
                <a:t>m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FFBEADB-D5DB-8FF2-AF79-6177325106E4}"/>
              </a:ext>
            </a:extLst>
          </p:cNvPr>
          <p:cNvGrpSpPr/>
          <p:nvPr/>
        </p:nvGrpSpPr>
        <p:grpSpPr>
          <a:xfrm>
            <a:off x="3946001" y="4686892"/>
            <a:ext cx="4280250" cy="400110"/>
            <a:chOff x="3981642" y="3372869"/>
            <a:chExt cx="4280250" cy="440121"/>
          </a:xfrm>
        </p:grpSpPr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6AB58591-456A-C87B-0BED-F324F8A4DD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81642" y="3810001"/>
              <a:ext cx="4280250" cy="0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B1EFA7E-10C0-B25B-EAFA-F6918E8638AD}"/>
                </a:ext>
              </a:extLst>
            </p:cNvPr>
            <p:cNvSpPr txBox="1"/>
            <p:nvPr/>
          </p:nvSpPr>
          <p:spPr>
            <a:xfrm>
              <a:off x="5680780" y="3372869"/>
              <a:ext cx="992579" cy="4401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000"/>
                <a:t>Dec*, ct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BC98085-D2D6-3F75-D8C8-024C227C06B5}"/>
              </a:ext>
            </a:extLst>
          </p:cNvPr>
          <p:cNvGrpSpPr/>
          <p:nvPr/>
        </p:nvGrpSpPr>
        <p:grpSpPr>
          <a:xfrm>
            <a:off x="3954314" y="5093997"/>
            <a:ext cx="4280250" cy="400110"/>
            <a:chOff x="3955875" y="2687351"/>
            <a:chExt cx="4280250" cy="440121"/>
          </a:xfrm>
        </p:grpSpPr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05C53D2F-AB7F-5A67-1F3F-96864501E619}"/>
                </a:ext>
              </a:extLst>
            </p:cNvPr>
            <p:cNvCxnSpPr>
              <a:cxnSpLocks/>
            </p:cNvCxnSpPr>
            <p:nvPr/>
          </p:nvCxnSpPr>
          <p:spPr>
            <a:xfrm>
              <a:off x="3955875" y="3102429"/>
              <a:ext cx="4280250" cy="0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0580576-19A8-C7EE-6AA9-6660EA11BE97}"/>
                </a:ext>
              </a:extLst>
            </p:cNvPr>
            <p:cNvSpPr txBox="1"/>
            <p:nvPr/>
          </p:nvSpPr>
          <p:spPr>
            <a:xfrm>
              <a:off x="5889052" y="2687351"/>
              <a:ext cx="386644" cy="4401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000"/>
                <a:t>m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ED5D2E6-F463-CCEE-D89D-FA3838C2744D}"/>
              </a:ext>
            </a:extLst>
          </p:cNvPr>
          <p:cNvGrpSpPr/>
          <p:nvPr/>
        </p:nvGrpSpPr>
        <p:grpSpPr>
          <a:xfrm>
            <a:off x="3955879" y="3796946"/>
            <a:ext cx="4280250" cy="400110"/>
            <a:chOff x="3981642" y="3372869"/>
            <a:chExt cx="4280250" cy="440121"/>
          </a:xfrm>
        </p:grpSpPr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18EF1267-B0E8-463B-2D60-8E08EBEF87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81642" y="3810001"/>
              <a:ext cx="4280250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FB1E7D3-0645-81D7-5BA7-3701D6F87D85}"/>
                </a:ext>
              </a:extLst>
            </p:cNvPr>
            <p:cNvSpPr txBox="1"/>
            <p:nvPr/>
          </p:nvSpPr>
          <p:spPr>
            <a:xfrm>
              <a:off x="5680780" y="3372869"/>
              <a:ext cx="926857" cy="4401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000" dirty="0"/>
                <a:t>m</a:t>
              </a:r>
              <a:r>
                <a:rPr lang="en-IN" sz="2000" baseline="-25000" dirty="0"/>
                <a:t>0</a:t>
              </a:r>
              <a:r>
                <a:rPr lang="en-IN" sz="2000" dirty="0"/>
                <a:t>, m</a:t>
              </a:r>
              <a:r>
                <a:rPr lang="en-IN" sz="2000" baseline="-25000" dirty="0"/>
                <a:t>1</a:t>
              </a:r>
              <a:endParaRPr lang="en-IN" sz="2000" dirty="0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F1C3018-53C1-BA4C-97CA-003E4817021A}"/>
              </a:ext>
            </a:extLst>
          </p:cNvPr>
          <p:cNvGrpSpPr/>
          <p:nvPr/>
        </p:nvGrpSpPr>
        <p:grpSpPr>
          <a:xfrm>
            <a:off x="3955879" y="4204051"/>
            <a:ext cx="4280250" cy="400110"/>
            <a:chOff x="3955875" y="2687351"/>
            <a:chExt cx="4280250" cy="440121"/>
          </a:xfrm>
        </p:grpSpPr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D436277A-415A-4106-B23F-863EC528EC36}"/>
                </a:ext>
              </a:extLst>
            </p:cNvPr>
            <p:cNvCxnSpPr>
              <a:cxnSpLocks/>
            </p:cNvCxnSpPr>
            <p:nvPr/>
          </p:nvCxnSpPr>
          <p:spPr>
            <a:xfrm>
              <a:off x="3955875" y="3102429"/>
              <a:ext cx="4280250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958CAEB-AB05-5BDE-6CE2-6B4D8B21D891}"/>
                </a:ext>
              </a:extLst>
            </p:cNvPr>
            <p:cNvSpPr txBox="1"/>
            <p:nvPr/>
          </p:nvSpPr>
          <p:spPr>
            <a:xfrm>
              <a:off x="5463227" y="2687351"/>
              <a:ext cx="1396985" cy="4401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000" dirty="0"/>
                <a:t>Enc(pk, m</a:t>
              </a:r>
              <a:r>
                <a:rPr lang="en-IN" sz="2000" baseline="-25000" dirty="0"/>
                <a:t>b</a:t>
              </a:r>
              <a:r>
                <a:rPr lang="en-IN" sz="2000" dirty="0"/>
                <a:t>)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C3DDC7C-B9B6-E964-36D8-558D68032D4A}"/>
              </a:ext>
            </a:extLst>
          </p:cNvPr>
          <p:cNvGrpSpPr/>
          <p:nvPr/>
        </p:nvGrpSpPr>
        <p:grpSpPr>
          <a:xfrm>
            <a:off x="3949255" y="5610262"/>
            <a:ext cx="4280250" cy="440121"/>
            <a:chOff x="3981642" y="3372869"/>
            <a:chExt cx="4280250" cy="440121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5C4A2FC4-75DC-71B8-8F6A-9C2CE4BA43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81642" y="3810001"/>
              <a:ext cx="4280250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15DC104-2001-FE51-91E2-CE1FD430EFAD}"/>
                </a:ext>
              </a:extLst>
            </p:cNvPr>
            <p:cNvSpPr txBox="1"/>
            <p:nvPr/>
          </p:nvSpPr>
          <p:spPr>
            <a:xfrm>
              <a:off x="5971934" y="3372869"/>
              <a:ext cx="373820" cy="4401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000"/>
                <a:t>b’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21F6ED7-DB09-874C-4C31-B42C10FC6A9E}"/>
              </a:ext>
            </a:extLst>
          </p:cNvPr>
          <p:cNvSpPr txBox="1">
            <a:spLocks/>
          </p:cNvSpPr>
          <p:nvPr/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/>
              <a:t>Security (Chosen Ciphertext Attacks)</a:t>
            </a:r>
          </a:p>
        </p:txBody>
      </p:sp>
    </p:spTree>
    <p:extLst>
      <p:ext uri="{BB962C8B-B14F-4D97-AF65-F5344CB8AC3E}">
        <p14:creationId xmlns:p14="http://schemas.microsoft.com/office/powerpoint/2010/main" val="121986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CB1EF-5C79-E309-8D76-1509A7A83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Constructing PKE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2EFDD-6E1D-676F-A4D0-368DFEC8B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1715532"/>
            <a:ext cx="10653578" cy="4593828"/>
          </a:xfrm>
        </p:spPr>
        <p:txBody>
          <a:bodyPr/>
          <a:lstStyle/>
          <a:p>
            <a:r>
              <a:rPr lang="en-IN" dirty="0"/>
              <a:t>Cannot build from PRFs </a:t>
            </a:r>
            <a:r>
              <a:rPr lang="en-IN" dirty="0">
                <a:sym typeface="Wingdings" panose="05000000000000000000" pitchFamily="2" charset="2"/>
              </a:rPr>
              <a:t></a:t>
            </a:r>
          </a:p>
          <a:p>
            <a:r>
              <a:rPr lang="en-IN" dirty="0">
                <a:sym typeface="Wingdings" panose="05000000000000000000" pitchFamily="2" charset="2"/>
              </a:rPr>
              <a:t>Need more “structured” crypto assumptions</a:t>
            </a:r>
            <a:endParaRPr lang="en-IN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55120A4-55DE-04BB-DB2B-01849FDA11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7074985"/>
              </p:ext>
            </p:extLst>
          </p:nvPr>
        </p:nvGraphicFramePr>
        <p:xfrm>
          <a:off x="925774" y="2873829"/>
          <a:ext cx="10340452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7ADABBEB-F725-8768-5F4F-4BBD2AD1A40D}"/>
              </a:ext>
            </a:extLst>
          </p:cNvPr>
          <p:cNvSpPr/>
          <p:nvPr/>
        </p:nvSpPr>
        <p:spPr>
          <a:xfrm>
            <a:off x="4735285" y="2839195"/>
            <a:ext cx="5943601" cy="106877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9B7D844-D6A6-6E25-BF2D-D678B09A9008}"/>
              </a:ext>
            </a:extLst>
          </p:cNvPr>
          <p:cNvGrpSpPr/>
          <p:nvPr/>
        </p:nvGrpSpPr>
        <p:grpSpPr>
          <a:xfrm>
            <a:off x="8470232" y="1929232"/>
            <a:ext cx="2795993" cy="2925797"/>
            <a:chOff x="8470232" y="1929232"/>
            <a:chExt cx="2795993" cy="2925797"/>
          </a:xfrm>
        </p:grpSpPr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FD91747A-45BA-8F53-5E3E-A16DE110253D}"/>
                </a:ext>
              </a:extLst>
            </p:cNvPr>
            <p:cNvSpPr/>
            <p:nvPr/>
          </p:nvSpPr>
          <p:spPr>
            <a:xfrm>
              <a:off x="10776856" y="2950029"/>
              <a:ext cx="489369" cy="1905000"/>
            </a:xfrm>
            <a:prstGeom prst="rightBrac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BC59869-F174-26B5-E269-DDB326A73890}"/>
                </a:ext>
              </a:extLst>
            </p:cNvPr>
            <p:cNvSpPr txBox="1"/>
            <p:nvPr/>
          </p:nvSpPr>
          <p:spPr>
            <a:xfrm>
              <a:off x="8470232" y="1929232"/>
              <a:ext cx="2306624" cy="646331"/>
            </a:xfrm>
            <a:prstGeom prst="rect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IN" dirty="0"/>
                <a:t>Can be broken by a quantum computer!</a:t>
              </a:r>
            </a:p>
          </p:txBody>
        </p:sp>
        <p:cxnSp>
          <p:nvCxnSpPr>
            <p:cNvPr id="12" name="Connector: Elbow 11">
              <a:extLst>
                <a:ext uri="{FF2B5EF4-FFF2-40B4-BE49-F238E27FC236}">
                  <a16:creationId xmlns:a16="http://schemas.microsoft.com/office/drawing/2014/main" id="{D8B184FD-5536-42FD-058E-162071A469C3}"/>
                </a:ext>
              </a:extLst>
            </p:cNvPr>
            <p:cNvCxnSpPr>
              <a:cxnSpLocks/>
              <a:stCxn id="8" idx="3"/>
              <a:endCxn id="6" idx="1"/>
            </p:cNvCxnSpPr>
            <p:nvPr/>
          </p:nvCxnSpPr>
          <p:spPr>
            <a:xfrm>
              <a:off x="10776856" y="2252398"/>
              <a:ext cx="489369" cy="1650131"/>
            </a:xfrm>
            <a:prstGeom prst="bentConnector5">
              <a:avLst>
                <a:gd name="adj1" fmla="val 101785"/>
                <a:gd name="adj2" fmla="val 37347"/>
                <a:gd name="adj3" fmla="val 102459"/>
              </a:avLst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6825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04518-3EC8-8F0F-3FC3-A9D23D177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Modular Arithmetic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0FF66C-9AE6-43AD-5BE3-109FAD08E9E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12648" y="1673225"/>
                <a:ext cx="5701066" cy="4351338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={0,1,…,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−1}</m:t>
                    </m:r>
                  </m:oMath>
                </a14:m>
                <a:r>
                  <a:rPr lang="en-IN" sz="2400" dirty="0"/>
                  <a:t>	</a:t>
                </a:r>
              </a:p>
              <a:p>
                <a:pPr lvl="1">
                  <a:buFont typeface="Cambria Math" panose="02040503050406030204" pitchFamily="18" charset="0"/>
                  <a:buChar char="−"/>
                </a:pPr>
                <a14:m>
                  <m:oMath xmlns:m="http://schemas.openxmlformats.org/officeDocument/2006/math"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IN" sz="2000" dirty="0"/>
                  <a:t>,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IN" sz="2000" dirty="0"/>
                  <a:t>: prime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\</m:t>
                    </m:r>
                    <m:r>
                      <m:rPr>
                        <m:lit/>
                      </m:rP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{</m:t>
                    </m:r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0}=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{1,…, 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−1}</m:t>
                    </m:r>
                  </m:oMath>
                </a14:m>
                <a:endParaRPr lang="en-IN" sz="2400" dirty="0"/>
              </a:p>
              <a:p>
                <a14:m>
                  <m:oMath xmlns:m="http://schemas.openxmlformats.org/officeDocument/2006/math">
                    <m:r>
                      <a:rPr lang="en-IN" sz="24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sz="2400" b="0" i="0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sz="2400" b="0" i="1" dirty="0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IN" sz="2400" dirty="0"/>
                  <a:t>, exponentiation done </a:t>
                </a:r>
                <a14:m>
                  <m:oMath xmlns:m="http://schemas.openxmlformats.org/officeDocument/2006/math">
                    <m:r>
                      <a:rPr lang="en-IN" sz="2400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IN" sz="2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4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IN" sz="2400" dirty="0"/>
              </a:p>
              <a:p>
                <a:r>
                  <a:rPr lang="en-IN" sz="2400" dirty="0"/>
                  <a:t>Every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IN" sz="2400" dirty="0"/>
                  <a:t> has an inverse: </a:t>
                </a:r>
                <a:br>
                  <a:rPr lang="en-IN" sz="2400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IN" sz="2400" dirty="0"/>
              </a:p>
              <a:p>
                <a:pPr lvl="1">
                  <a:buFont typeface="Neue Haas Grotesk Text Pro" panose="020B0504020202020204" pitchFamily="34" charset="0"/>
                  <a:buChar char="−"/>
                </a:pPr>
                <a:r>
                  <a:rPr lang="en-IN" sz="2000" dirty="0"/>
                  <a:t>Efficiently computable</a:t>
                </a:r>
              </a:p>
              <a:p>
                <a:r>
                  <a:rPr lang="en-IN" sz="2400" b="1" dirty="0"/>
                  <a:t>Fermat’s Little Theorem: </a:t>
                </a:r>
                <a:br>
                  <a:rPr lang="en-IN" sz="2400" b="1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=1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IN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0FF66C-9AE6-43AD-5BE3-109FAD08E9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12648" y="1673225"/>
                <a:ext cx="5701066" cy="4351338"/>
              </a:xfrm>
              <a:blipFill>
                <a:blip r:embed="rId2"/>
                <a:stretch>
                  <a:fillRect l="-1497" b="-448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1CB6594-7AEA-DCB1-995C-FC18C8F298F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607629" y="1673225"/>
                <a:ext cx="4746170" cy="4351338"/>
              </a:xfrm>
            </p:spPr>
            <p:txBody>
              <a:bodyPr>
                <a:normAutofit/>
              </a:bodyPr>
              <a:lstStyle/>
              <a:p>
                <a:r>
                  <a:rPr lang="en-IN" sz="2400" b="1" dirty="0"/>
                  <a:t>Order: </a:t>
                </a:r>
                <a:br>
                  <a:rPr lang="en-IN" sz="240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IN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𝑚𝑖𝑛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&gt;0</m:t>
                            </m:r>
                          </m:e>
                        </m:d>
                      </m:e>
                    </m:func>
                  </m:oMath>
                </a14:m>
                <a:endParaRPr lang="en-IN" sz="2400" dirty="0"/>
              </a:p>
              <a:p>
                <a14:m>
                  <m:oMath xmlns:m="http://schemas.openxmlformats.org/officeDocument/2006/math">
                    <m:r>
                      <a:rPr lang="en-IN" sz="2200" i="1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IN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IN" sz="2200" i="1">
                        <a:latin typeface="Cambria Math" panose="02040503050406030204" pitchFamily="18" charset="0"/>
                      </a:rPr>
                      <m:t>|(</m:t>
                    </m:r>
                    <m:r>
                      <a:rPr lang="en-IN" sz="22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200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IN" sz="22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&gt; ={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,  </m:t>
                    </m:r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, …, </m:t>
                    </m:r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sup>
                    </m:sSup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=1}</m:t>
                    </m:r>
                  </m:oMath>
                </a14:m>
                <a:endParaRPr lang="en-IN" sz="2400" dirty="0"/>
              </a:p>
              <a:p>
                <a:r>
                  <a:rPr lang="en-IN" sz="2400" dirty="0"/>
                  <a:t>We’ll be interested in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IN" sz="2400" dirty="0"/>
              </a:p>
              <a:p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IN" sz="2400" dirty="0"/>
                  <a:t>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,  </m:t>
                    </m:r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2400" i="1">
                        <a:latin typeface="Cambria Math" panose="02040503050406030204" pitchFamily="18" charset="0"/>
                      </a:rPr>
                      <m:t>, …, </m:t>
                    </m:r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</m:oMath>
                </a14:m>
                <a:r>
                  <a:rPr lang="en-IN" sz="2400" dirty="0"/>
                  <a:t>}</a:t>
                </a:r>
              </a:p>
              <a:p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IN" sz="2400" dirty="0"/>
                  <a:t> is called the </a:t>
                </a:r>
                <a:r>
                  <a:rPr lang="en-IN" sz="2400" b="1" dirty="0"/>
                  <a:t>generator</a:t>
                </a:r>
                <a:r>
                  <a:rPr lang="en-IN" sz="2400" dirty="0"/>
                  <a:t> of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𝔾</m:t>
                    </m:r>
                  </m:oMath>
                </a14:m>
                <a:endParaRPr lang="en-IN" sz="24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1CB6594-7AEA-DCB1-995C-FC18C8F298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607629" y="1673225"/>
                <a:ext cx="4746170" cy="4351338"/>
              </a:xfrm>
              <a:blipFill>
                <a:blip r:embed="rId3"/>
                <a:stretch>
                  <a:fillRect l="-1799" t="-28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175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93F7E-ED07-B046-31B7-614493065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Diffie Helman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7BDDCF54-C28B-581D-2861-DE1DCE814591}"/>
                  </a:ext>
                </a:extLst>
              </p:cNvPr>
              <p:cNvSpPr/>
              <p:nvPr/>
            </p:nvSpPr>
            <p:spPr>
              <a:xfrm>
                <a:off x="4628377" y="1718992"/>
                <a:ext cx="7139079" cy="1641830"/>
              </a:xfrm>
              <a:custGeom>
                <a:avLst/>
                <a:gdLst>
                  <a:gd name="connsiteX0" fmla="*/ 273644 w 1641829"/>
                  <a:gd name="connsiteY0" fmla="*/ 0 h 7139078"/>
                  <a:gd name="connsiteX1" fmla="*/ 1368185 w 1641829"/>
                  <a:gd name="connsiteY1" fmla="*/ 0 h 7139078"/>
                  <a:gd name="connsiteX2" fmla="*/ 1641829 w 1641829"/>
                  <a:gd name="connsiteY2" fmla="*/ 273644 h 7139078"/>
                  <a:gd name="connsiteX3" fmla="*/ 1641829 w 1641829"/>
                  <a:gd name="connsiteY3" fmla="*/ 7139078 h 7139078"/>
                  <a:gd name="connsiteX4" fmla="*/ 1641829 w 1641829"/>
                  <a:gd name="connsiteY4" fmla="*/ 7139078 h 7139078"/>
                  <a:gd name="connsiteX5" fmla="*/ 0 w 1641829"/>
                  <a:gd name="connsiteY5" fmla="*/ 7139078 h 7139078"/>
                  <a:gd name="connsiteX6" fmla="*/ 0 w 1641829"/>
                  <a:gd name="connsiteY6" fmla="*/ 7139078 h 7139078"/>
                  <a:gd name="connsiteX7" fmla="*/ 0 w 1641829"/>
                  <a:gd name="connsiteY7" fmla="*/ 273644 h 7139078"/>
                  <a:gd name="connsiteX8" fmla="*/ 273644 w 1641829"/>
                  <a:gd name="connsiteY8" fmla="*/ 0 h 7139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1829" h="7139078">
                    <a:moveTo>
                      <a:pt x="1641829" y="1189873"/>
                    </a:moveTo>
                    <a:lnTo>
                      <a:pt x="1641829" y="5949205"/>
                    </a:lnTo>
                    <a:cubicBezTo>
                      <a:pt x="1641829" y="6606351"/>
                      <a:pt x="1613653" y="7139076"/>
                      <a:pt x="1578897" y="7139076"/>
                    </a:cubicBezTo>
                    <a:lnTo>
                      <a:pt x="0" y="7139076"/>
                    </a:lnTo>
                    <a:lnTo>
                      <a:pt x="0" y="7139076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578897" y="2"/>
                    </a:lnTo>
                    <a:cubicBezTo>
                      <a:pt x="1613653" y="2"/>
                      <a:pt x="1641829" y="532727"/>
                      <a:pt x="1641829" y="1189873"/>
                    </a:cubicBezTo>
                    <a:close/>
                  </a:path>
                </a:pathLst>
              </a:custGeom>
            </p:spPr>
            <p:style>
              <a:lnRef idx="2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1921" tIns="141107" rIns="202067" bIns="141108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IN" sz="2400" kern="1200" dirty="0"/>
                  <a:t>Compute </a:t>
                </a:r>
                <a14:m>
                  <m:oMath xmlns:m="http://schemas.openxmlformats.org/officeDocument/2006/math">
                    <m:r>
                      <a:rPr lang="en-IN" sz="2400" i="1" kern="120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N" sz="2400" kern="1200" dirty="0"/>
                  <a:t> given </a:t>
                </a:r>
                <a14:m>
                  <m:oMath xmlns:m="http://schemas.openxmlformats.org/officeDocument/2006/math">
                    <m:r>
                      <a:rPr lang="en-IN" sz="2400" i="1" kern="12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400" i="1" kern="120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sz="2400" i="1" kern="120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IN" sz="2400" b="0" i="1" kern="120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 kern="120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IN" sz="2400" i="1" kern="120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IN" sz="2400" i="1" kern="1200" baseline="3000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IN" sz="2400" i="1" kern="120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IN" sz="2400" i="1" kern="12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400" i="1" kern="120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400" i="1" kern="1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400" kern="1200" dirty="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IN" sz="2400" b="1" kern="1200" dirty="0"/>
                  <a:t>Assumption</a:t>
                </a:r>
                <a:r>
                  <a:rPr lang="en-IN" sz="2400" b="1" i="1" kern="1200" dirty="0"/>
                  <a:t>: </a:t>
                </a:r>
                <a:r>
                  <a:rPr lang="en-IN" sz="2400" b="1" kern="1200" dirty="0"/>
                  <a:t>DLOG problem is hard for some primes </a:t>
                </a:r>
                <a14:m>
                  <m:oMath xmlns:m="http://schemas.openxmlformats.org/officeDocument/2006/math">
                    <m:r>
                      <a:rPr lang="en-IN" sz="2400" b="1" i="1" kern="1200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IN" sz="2400" b="1" i="1" kern="120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IN" sz="2400" b="1" kern="1200" dirty="0"/>
              </a:p>
            </p:txBody>
          </p:sp>
        </mc:Choice>
        <mc:Fallback xmlns=""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7BDDCF54-C28B-581D-2861-DE1DCE8145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377" y="1718992"/>
                <a:ext cx="7139079" cy="1641830"/>
              </a:xfrm>
              <a:custGeom>
                <a:avLst/>
                <a:gdLst>
                  <a:gd name="connsiteX0" fmla="*/ 273644 w 1641829"/>
                  <a:gd name="connsiteY0" fmla="*/ 0 h 7139078"/>
                  <a:gd name="connsiteX1" fmla="*/ 1368185 w 1641829"/>
                  <a:gd name="connsiteY1" fmla="*/ 0 h 7139078"/>
                  <a:gd name="connsiteX2" fmla="*/ 1641829 w 1641829"/>
                  <a:gd name="connsiteY2" fmla="*/ 273644 h 7139078"/>
                  <a:gd name="connsiteX3" fmla="*/ 1641829 w 1641829"/>
                  <a:gd name="connsiteY3" fmla="*/ 7139078 h 7139078"/>
                  <a:gd name="connsiteX4" fmla="*/ 1641829 w 1641829"/>
                  <a:gd name="connsiteY4" fmla="*/ 7139078 h 7139078"/>
                  <a:gd name="connsiteX5" fmla="*/ 0 w 1641829"/>
                  <a:gd name="connsiteY5" fmla="*/ 7139078 h 7139078"/>
                  <a:gd name="connsiteX6" fmla="*/ 0 w 1641829"/>
                  <a:gd name="connsiteY6" fmla="*/ 7139078 h 7139078"/>
                  <a:gd name="connsiteX7" fmla="*/ 0 w 1641829"/>
                  <a:gd name="connsiteY7" fmla="*/ 273644 h 7139078"/>
                  <a:gd name="connsiteX8" fmla="*/ 273644 w 1641829"/>
                  <a:gd name="connsiteY8" fmla="*/ 0 h 7139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1829" h="7139078">
                    <a:moveTo>
                      <a:pt x="1641829" y="1189873"/>
                    </a:moveTo>
                    <a:lnTo>
                      <a:pt x="1641829" y="5949205"/>
                    </a:lnTo>
                    <a:cubicBezTo>
                      <a:pt x="1641829" y="6606351"/>
                      <a:pt x="1613653" y="7139076"/>
                      <a:pt x="1578897" y="7139076"/>
                    </a:cubicBezTo>
                    <a:lnTo>
                      <a:pt x="0" y="7139076"/>
                    </a:lnTo>
                    <a:lnTo>
                      <a:pt x="0" y="7139076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578897" y="2"/>
                    </a:lnTo>
                    <a:cubicBezTo>
                      <a:pt x="1613653" y="2"/>
                      <a:pt x="1641829" y="532727"/>
                      <a:pt x="1641829" y="1189873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l="-853" r="-59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A5C4E03-2797-3D22-3A04-BD5757644654}"/>
              </a:ext>
            </a:extLst>
          </p:cNvPr>
          <p:cNvSpPr/>
          <p:nvPr/>
        </p:nvSpPr>
        <p:spPr>
          <a:xfrm>
            <a:off x="612647" y="1513763"/>
            <a:ext cx="4015731" cy="2052287"/>
          </a:xfrm>
          <a:custGeom>
            <a:avLst/>
            <a:gdLst>
              <a:gd name="connsiteX0" fmla="*/ 0 w 4015731"/>
              <a:gd name="connsiteY0" fmla="*/ 342055 h 2052287"/>
              <a:gd name="connsiteX1" fmla="*/ 342055 w 4015731"/>
              <a:gd name="connsiteY1" fmla="*/ 0 h 2052287"/>
              <a:gd name="connsiteX2" fmla="*/ 3673676 w 4015731"/>
              <a:gd name="connsiteY2" fmla="*/ 0 h 2052287"/>
              <a:gd name="connsiteX3" fmla="*/ 4015731 w 4015731"/>
              <a:gd name="connsiteY3" fmla="*/ 342055 h 2052287"/>
              <a:gd name="connsiteX4" fmla="*/ 4015731 w 4015731"/>
              <a:gd name="connsiteY4" fmla="*/ 1710232 h 2052287"/>
              <a:gd name="connsiteX5" fmla="*/ 3673676 w 4015731"/>
              <a:gd name="connsiteY5" fmla="*/ 2052287 h 2052287"/>
              <a:gd name="connsiteX6" fmla="*/ 342055 w 4015731"/>
              <a:gd name="connsiteY6" fmla="*/ 2052287 h 2052287"/>
              <a:gd name="connsiteX7" fmla="*/ 0 w 4015731"/>
              <a:gd name="connsiteY7" fmla="*/ 1710232 h 2052287"/>
              <a:gd name="connsiteX8" fmla="*/ 0 w 4015731"/>
              <a:gd name="connsiteY8" fmla="*/ 342055 h 205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15731" h="2052287">
                <a:moveTo>
                  <a:pt x="0" y="342055"/>
                </a:moveTo>
                <a:cubicBezTo>
                  <a:pt x="0" y="153143"/>
                  <a:pt x="153143" y="0"/>
                  <a:pt x="342055" y="0"/>
                </a:cubicBezTo>
                <a:lnTo>
                  <a:pt x="3673676" y="0"/>
                </a:lnTo>
                <a:cubicBezTo>
                  <a:pt x="3862588" y="0"/>
                  <a:pt x="4015731" y="153143"/>
                  <a:pt x="4015731" y="342055"/>
                </a:cubicBezTo>
                <a:lnTo>
                  <a:pt x="4015731" y="1710232"/>
                </a:lnTo>
                <a:cubicBezTo>
                  <a:pt x="4015731" y="1899144"/>
                  <a:pt x="3862588" y="2052287"/>
                  <a:pt x="3673676" y="2052287"/>
                </a:cubicBezTo>
                <a:lnTo>
                  <a:pt x="342055" y="2052287"/>
                </a:lnTo>
                <a:cubicBezTo>
                  <a:pt x="153143" y="2052287"/>
                  <a:pt x="0" y="1899144"/>
                  <a:pt x="0" y="1710232"/>
                </a:cubicBezTo>
                <a:lnTo>
                  <a:pt x="0" y="34205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7344" tIns="168764" rIns="237344" bIns="168764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N" sz="3600" b="1" kern="1200" dirty="0"/>
              <a:t>Discrete Logarithm (DLOG) </a:t>
            </a:r>
            <a:endParaRPr lang="en-IN" sz="3600" kern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FE5FBE17-147F-AED5-DE72-D7714E0C90A6}"/>
                  </a:ext>
                </a:extLst>
              </p:cNvPr>
              <p:cNvSpPr/>
              <p:nvPr/>
            </p:nvSpPr>
            <p:spPr>
              <a:xfrm>
                <a:off x="4628378" y="3978697"/>
                <a:ext cx="7139079" cy="2200786"/>
              </a:xfrm>
              <a:custGeom>
                <a:avLst/>
                <a:gdLst>
                  <a:gd name="connsiteX0" fmla="*/ 366805 w 2200785"/>
                  <a:gd name="connsiteY0" fmla="*/ 0 h 7139078"/>
                  <a:gd name="connsiteX1" fmla="*/ 1833980 w 2200785"/>
                  <a:gd name="connsiteY1" fmla="*/ 0 h 7139078"/>
                  <a:gd name="connsiteX2" fmla="*/ 2200785 w 2200785"/>
                  <a:gd name="connsiteY2" fmla="*/ 366805 h 7139078"/>
                  <a:gd name="connsiteX3" fmla="*/ 2200785 w 2200785"/>
                  <a:gd name="connsiteY3" fmla="*/ 7139078 h 7139078"/>
                  <a:gd name="connsiteX4" fmla="*/ 2200785 w 2200785"/>
                  <a:gd name="connsiteY4" fmla="*/ 7139078 h 7139078"/>
                  <a:gd name="connsiteX5" fmla="*/ 0 w 2200785"/>
                  <a:gd name="connsiteY5" fmla="*/ 7139078 h 7139078"/>
                  <a:gd name="connsiteX6" fmla="*/ 0 w 2200785"/>
                  <a:gd name="connsiteY6" fmla="*/ 7139078 h 7139078"/>
                  <a:gd name="connsiteX7" fmla="*/ 0 w 2200785"/>
                  <a:gd name="connsiteY7" fmla="*/ 366805 h 7139078"/>
                  <a:gd name="connsiteX8" fmla="*/ 366805 w 2200785"/>
                  <a:gd name="connsiteY8" fmla="*/ 0 h 7139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00785" h="7139078">
                    <a:moveTo>
                      <a:pt x="2200785" y="1189872"/>
                    </a:moveTo>
                    <a:lnTo>
                      <a:pt x="2200785" y="5949206"/>
                    </a:lnTo>
                    <a:cubicBezTo>
                      <a:pt x="2200785" y="6606354"/>
                      <a:pt x="2150159" y="7139076"/>
                      <a:pt x="2087709" y="7139076"/>
                    </a:cubicBezTo>
                    <a:lnTo>
                      <a:pt x="0" y="7139076"/>
                    </a:lnTo>
                    <a:lnTo>
                      <a:pt x="0" y="7139076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087709" y="2"/>
                    </a:lnTo>
                    <a:cubicBezTo>
                      <a:pt x="2150159" y="2"/>
                      <a:pt x="2200785" y="532724"/>
                      <a:pt x="2200785" y="1189872"/>
                    </a:cubicBezTo>
                    <a:close/>
                  </a:path>
                </a:pathLst>
              </a:custGeom>
            </p:spPr>
            <p:style>
              <a:lnRef idx="2">
                <a:schemeClr val="accent5">
                  <a:tint val="40000"/>
                  <a:alpha val="90000"/>
                  <a:hueOff val="8905181"/>
                  <a:satOff val="-8244"/>
                  <a:lumOff val="-1187"/>
                  <a:alphaOff val="0"/>
                </a:schemeClr>
              </a:lnRef>
              <a:fillRef idx="1">
                <a:schemeClr val="accent5">
                  <a:tint val="40000"/>
                  <a:alpha val="90000"/>
                  <a:hueOff val="8905181"/>
                  <a:satOff val="-8244"/>
                  <a:lumOff val="-1187"/>
                  <a:alphaOff val="0"/>
                </a:schemeClr>
              </a:fillRef>
              <a:effectRef idx="0">
                <a:schemeClr val="accent5">
                  <a:tint val="40000"/>
                  <a:alpha val="90000"/>
                  <a:hueOff val="8905181"/>
                  <a:satOff val="-8244"/>
                  <a:lumOff val="-1187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1441" tIns="153154" rIns="198873" bIns="153153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IN" sz="2400" kern="1200" dirty="0"/>
                  <a:t>Distinguish between the tuples</a:t>
                </a:r>
                <a:br>
                  <a:rPr lang="en-IN" sz="2400" i="1" kern="1200" dirty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IN" sz="2400" i="1" kern="120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i="1" kern="120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IN" sz="2400" i="1" kern="12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400" i="1" kern="120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IN" sz="2400" i="1" kern="120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sz="2400" i="1" kern="120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i="1" kern="120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IN" sz="2400" i="1" kern="120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  <m:r>
                          <a:rPr lang="en-IN" sz="2400" i="1" kern="120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sz="2400" i="1" kern="120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i="1" kern="120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IN" sz="2400" i="1" kern="120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  <m:r>
                          <a:rPr lang="en-IN" sz="2400" i="1" kern="120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IN" sz="2400" i="1" kern="120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i="1" kern="12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IN" sz="2400" i="1" kern="12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𝑎𝑏</m:t>
                            </m:r>
                          </m:sup>
                        </m:sSup>
                      </m:e>
                    </m:d>
                  </m:oMath>
                </a14:m>
                <a:r>
                  <a:rPr lang="en-IN" sz="2400" kern="12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sz="2400" i="1" kern="120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i="1" kern="120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IN" sz="2400" i="1" kern="12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400" i="1" kern="120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IN" sz="2400" i="1" kern="120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sz="2400" i="1" kern="120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i="1" kern="120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IN" sz="2400" i="1" kern="120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  <m:r>
                          <a:rPr lang="en-IN" sz="2400" i="1" kern="120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sz="2400" i="1" kern="120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i="1" kern="120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IN" sz="2400" i="1" kern="120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  <m:r>
                          <a:rPr lang="en-IN" sz="2400" i="1" kern="120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IN" sz="2400" i="1" kern="120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i="1" kern="12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IN" sz="2400" b="0" i="1" kern="12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e>
                    </m:d>
                  </m:oMath>
                </a14:m>
                <a:br>
                  <a:rPr lang="en-IN" sz="2400" b="0" kern="1200" dirty="0"/>
                </a:br>
                <a14:m>
                  <m:oMath xmlns:m="http://schemas.openxmlformats.org/officeDocument/2006/math">
                    <m:r>
                      <a:rPr lang="en-IN" sz="2400" b="0" i="1" kern="120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sz="2400" b="0" i="1" kern="120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IN" sz="2400" i="1" kern="120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kern="120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IN" sz="2400" b="0" i="1" kern="120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IN" sz="2400" b="0" i="1" kern="12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400" b="0" i="1" kern="120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IN" sz="2400" b="0" i="1" kern="120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IN" sz="2400" i="1" kern="120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kern="120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IN" sz="2400" b="0" i="1" kern="120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IN" sz="2400" b="0" i="1" kern="12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400" b="0" i="1" kern="120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IN" sz="2400" b="0" i="1" kern="120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IN" sz="2400" i="1" kern="120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kern="120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IN" sz="2400" b="0" i="1" kern="120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IN" sz="2400" kern="1200" dirty="0"/>
                  <a:t>, </a:t>
                </a:r>
                <a14:m>
                  <m:oMath xmlns:m="http://schemas.openxmlformats.org/officeDocument/2006/math">
                    <m:r>
                      <a:rPr lang="en-IN" sz="2400" b="0" i="1" kern="120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IN" sz="2400" b="0" i="1" kern="120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IN" sz="2400" b="0" i="0" kern="1200" smtClean="0">
                        <a:latin typeface="Cambria Math" panose="02040503050406030204" pitchFamily="18" charset="0"/>
                      </a:rPr>
                      <m:t>generates</m:t>
                    </m:r>
                    <m:r>
                      <a:rPr lang="en-IN" sz="2400" b="0" i="1" kern="120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400" b="0" i="1" kern="1200" smtClean="0">
                        <a:latin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IN" sz="2400" kern="1200" dirty="0"/>
                  <a:t>.</a:t>
                </a:r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IN" sz="2400" b="1" kern="1200" dirty="0"/>
                  <a:t>Assumption: DDH problem is hard for some groups </a:t>
                </a:r>
                <a14:m>
                  <m:oMath xmlns:m="http://schemas.openxmlformats.org/officeDocument/2006/math">
                    <m:r>
                      <a:rPr lang="en-IN" sz="2400" b="1" i="1" kern="1200" smtClean="0">
                        <a:latin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IN" sz="2400" b="1" kern="1200" dirty="0"/>
                  <a:t>.</a:t>
                </a:r>
              </a:p>
            </p:txBody>
          </p:sp>
        </mc:Choice>
        <mc:Fallback xmlns=""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FE5FBE17-147F-AED5-DE72-D7714E0C90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378" y="3978697"/>
                <a:ext cx="7139079" cy="2200786"/>
              </a:xfrm>
              <a:custGeom>
                <a:avLst/>
                <a:gdLst>
                  <a:gd name="connsiteX0" fmla="*/ 366805 w 2200785"/>
                  <a:gd name="connsiteY0" fmla="*/ 0 h 7139078"/>
                  <a:gd name="connsiteX1" fmla="*/ 1833980 w 2200785"/>
                  <a:gd name="connsiteY1" fmla="*/ 0 h 7139078"/>
                  <a:gd name="connsiteX2" fmla="*/ 2200785 w 2200785"/>
                  <a:gd name="connsiteY2" fmla="*/ 366805 h 7139078"/>
                  <a:gd name="connsiteX3" fmla="*/ 2200785 w 2200785"/>
                  <a:gd name="connsiteY3" fmla="*/ 7139078 h 7139078"/>
                  <a:gd name="connsiteX4" fmla="*/ 2200785 w 2200785"/>
                  <a:gd name="connsiteY4" fmla="*/ 7139078 h 7139078"/>
                  <a:gd name="connsiteX5" fmla="*/ 0 w 2200785"/>
                  <a:gd name="connsiteY5" fmla="*/ 7139078 h 7139078"/>
                  <a:gd name="connsiteX6" fmla="*/ 0 w 2200785"/>
                  <a:gd name="connsiteY6" fmla="*/ 7139078 h 7139078"/>
                  <a:gd name="connsiteX7" fmla="*/ 0 w 2200785"/>
                  <a:gd name="connsiteY7" fmla="*/ 366805 h 7139078"/>
                  <a:gd name="connsiteX8" fmla="*/ 366805 w 2200785"/>
                  <a:gd name="connsiteY8" fmla="*/ 0 h 7139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00785" h="7139078">
                    <a:moveTo>
                      <a:pt x="2200785" y="1189872"/>
                    </a:moveTo>
                    <a:lnTo>
                      <a:pt x="2200785" y="5949206"/>
                    </a:lnTo>
                    <a:cubicBezTo>
                      <a:pt x="2200785" y="6606354"/>
                      <a:pt x="2150159" y="7139076"/>
                      <a:pt x="2087709" y="7139076"/>
                    </a:cubicBezTo>
                    <a:lnTo>
                      <a:pt x="0" y="7139076"/>
                    </a:lnTo>
                    <a:lnTo>
                      <a:pt x="0" y="7139076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087709" y="2"/>
                    </a:lnTo>
                    <a:cubicBezTo>
                      <a:pt x="2150159" y="2"/>
                      <a:pt x="2200785" y="532724"/>
                      <a:pt x="2200785" y="1189872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127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E2BA2F-3397-3140-2CD2-0865EDF2ED0D}"/>
              </a:ext>
            </a:extLst>
          </p:cNvPr>
          <p:cNvSpPr/>
          <p:nvPr/>
        </p:nvSpPr>
        <p:spPr>
          <a:xfrm>
            <a:off x="612647" y="3703599"/>
            <a:ext cx="4015731" cy="2750981"/>
          </a:xfrm>
          <a:custGeom>
            <a:avLst/>
            <a:gdLst>
              <a:gd name="connsiteX0" fmla="*/ 0 w 4015731"/>
              <a:gd name="connsiteY0" fmla="*/ 458506 h 2750981"/>
              <a:gd name="connsiteX1" fmla="*/ 458506 w 4015731"/>
              <a:gd name="connsiteY1" fmla="*/ 0 h 2750981"/>
              <a:gd name="connsiteX2" fmla="*/ 3557225 w 4015731"/>
              <a:gd name="connsiteY2" fmla="*/ 0 h 2750981"/>
              <a:gd name="connsiteX3" fmla="*/ 4015731 w 4015731"/>
              <a:gd name="connsiteY3" fmla="*/ 458506 h 2750981"/>
              <a:gd name="connsiteX4" fmla="*/ 4015731 w 4015731"/>
              <a:gd name="connsiteY4" fmla="*/ 2292475 h 2750981"/>
              <a:gd name="connsiteX5" fmla="*/ 3557225 w 4015731"/>
              <a:gd name="connsiteY5" fmla="*/ 2750981 h 2750981"/>
              <a:gd name="connsiteX6" fmla="*/ 458506 w 4015731"/>
              <a:gd name="connsiteY6" fmla="*/ 2750981 h 2750981"/>
              <a:gd name="connsiteX7" fmla="*/ 0 w 4015731"/>
              <a:gd name="connsiteY7" fmla="*/ 2292475 h 2750981"/>
              <a:gd name="connsiteX8" fmla="*/ 0 w 4015731"/>
              <a:gd name="connsiteY8" fmla="*/ 458506 h 275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15731" h="2750981">
                <a:moveTo>
                  <a:pt x="0" y="458506"/>
                </a:moveTo>
                <a:cubicBezTo>
                  <a:pt x="0" y="205280"/>
                  <a:pt x="205280" y="0"/>
                  <a:pt x="458506" y="0"/>
                </a:cubicBezTo>
                <a:lnTo>
                  <a:pt x="3557225" y="0"/>
                </a:lnTo>
                <a:cubicBezTo>
                  <a:pt x="3810451" y="0"/>
                  <a:pt x="4015731" y="205280"/>
                  <a:pt x="4015731" y="458506"/>
                </a:cubicBezTo>
                <a:lnTo>
                  <a:pt x="4015731" y="2292475"/>
                </a:lnTo>
                <a:cubicBezTo>
                  <a:pt x="4015731" y="2545701"/>
                  <a:pt x="3810451" y="2750981"/>
                  <a:pt x="3557225" y="2750981"/>
                </a:cubicBezTo>
                <a:lnTo>
                  <a:pt x="458506" y="2750981"/>
                </a:lnTo>
                <a:cubicBezTo>
                  <a:pt x="205280" y="2750981"/>
                  <a:pt x="0" y="2545701"/>
                  <a:pt x="0" y="2292475"/>
                </a:cubicBezTo>
                <a:lnTo>
                  <a:pt x="0" y="45850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9114327"/>
              <a:satOff val="-4104"/>
              <a:lumOff val="-5097"/>
              <a:alphaOff val="0"/>
            </a:schemeClr>
          </a:fillRef>
          <a:effectRef idx="0">
            <a:schemeClr val="accent5">
              <a:hueOff val="9114327"/>
              <a:satOff val="-4104"/>
              <a:lumOff val="-509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1452" tIns="202872" rIns="271452" bIns="202872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N" sz="3600" b="1" kern="1200" dirty="0"/>
              <a:t>Decisional Diffie Helman (DDH)</a:t>
            </a:r>
            <a:endParaRPr lang="en-IN" sz="3600" kern="1200" dirty="0"/>
          </a:p>
        </p:txBody>
      </p:sp>
    </p:spTree>
    <p:extLst>
      <p:ext uri="{BB962C8B-B14F-4D97-AF65-F5344CB8AC3E}">
        <p14:creationId xmlns:p14="http://schemas.microsoft.com/office/powerpoint/2010/main" val="67421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B3FC9D8425E249B76C7FF49556EB0E" ma:contentTypeVersion="15" ma:contentTypeDescription="Create a new document." ma:contentTypeScope="" ma:versionID="c2b54a29a7e74dc43dd12d9f298ac4e6">
  <xsd:schema xmlns:xsd="http://www.w3.org/2001/XMLSchema" xmlns:xs="http://www.w3.org/2001/XMLSchema" xmlns:p="http://schemas.microsoft.com/office/2006/metadata/properties" xmlns:ns3="045e9333-cccc-4c79-b989-718865960bd6" xmlns:ns4="fcdd215d-3927-4f48-a243-d2c024b5eb15" targetNamespace="http://schemas.microsoft.com/office/2006/metadata/properties" ma:root="true" ma:fieldsID="940f279fbae8c20e4b3429df6862a4a0" ns3:_="" ns4:_="">
    <xsd:import namespace="045e9333-cccc-4c79-b989-718865960bd6"/>
    <xsd:import namespace="fcdd215d-3927-4f48-a243-d2c024b5eb1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  <xsd:element ref="ns3:MediaServiceSystemTag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5e9333-cccc-4c79-b989-718865960b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dd215d-3927-4f48-a243-d2c024b5eb1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45e9333-cccc-4c79-b989-718865960bd6" xsi:nil="true"/>
  </documentManagement>
</p:properties>
</file>

<file path=customXml/itemProps1.xml><?xml version="1.0" encoding="utf-8"?>
<ds:datastoreItem xmlns:ds="http://schemas.openxmlformats.org/officeDocument/2006/customXml" ds:itemID="{E0793742-F799-40E8-97E2-D1E6AFBC3D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5e9333-cccc-4c79-b989-718865960bd6"/>
    <ds:schemaRef ds:uri="fcdd215d-3927-4f48-a243-d2c024b5eb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29057A-CC35-4E0A-A585-61A8069FDE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19B0CC-BAD0-4307-809C-CC6C26345D39}">
  <ds:schemaRefs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fcdd215d-3927-4f48-a243-d2c024b5eb15"/>
    <ds:schemaRef ds:uri="045e9333-cccc-4c79-b989-718865960bd6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1979</TotalTime>
  <Words>1233</Words>
  <Application>Microsoft Office PowerPoint</Application>
  <PresentationFormat>Widescreen</PresentationFormat>
  <Paragraphs>304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Aptos</vt:lpstr>
      <vt:lpstr>Arial</vt:lpstr>
      <vt:lpstr>Cambria Math</vt:lpstr>
      <vt:lpstr>Neue Haas Grotesk Text Pro</vt:lpstr>
      <vt:lpstr>Poppins</vt:lpstr>
      <vt:lpstr>Wingdings</vt:lpstr>
      <vt:lpstr>VanillaVTI</vt:lpstr>
      <vt:lpstr>Public Key Cryptography</vt:lpstr>
      <vt:lpstr>Contents</vt:lpstr>
      <vt:lpstr>Why Public Key Encryption?</vt:lpstr>
      <vt:lpstr>Syntax</vt:lpstr>
      <vt:lpstr>Security (Chosen Plaintext Attacks)</vt:lpstr>
      <vt:lpstr>PowerPoint Presentation</vt:lpstr>
      <vt:lpstr>Constructing PKE</vt:lpstr>
      <vt:lpstr>Modular Arithmetic</vt:lpstr>
      <vt:lpstr>Diffie Helman</vt:lpstr>
      <vt:lpstr>Key Agreement</vt:lpstr>
      <vt:lpstr>Public Key Encryption</vt:lpstr>
      <vt:lpstr>Public Key Encryption</vt:lpstr>
      <vt:lpstr>Exercise</vt:lpstr>
      <vt:lpstr>Outsourcing Computation</vt:lpstr>
      <vt:lpstr>Outsourcing Computation - Privately</vt:lpstr>
      <vt:lpstr>Fully Homomorphic Encryption</vt:lpstr>
      <vt:lpstr>Identity Based Encryption</vt:lpstr>
      <vt:lpstr>Identity Based Encryption</vt:lpstr>
      <vt:lpstr>Identity Based Encryption</vt:lpstr>
      <vt:lpstr>IBE Security</vt:lpstr>
      <vt:lpstr>Functional Encryption (FE)</vt:lpstr>
      <vt:lpstr>Functional Encryption (FE)</vt:lpstr>
      <vt:lpstr>Functional Encryption (FE)</vt:lpstr>
      <vt:lpstr>FE Security</vt:lpstr>
      <vt:lpstr>Thank you 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Anish Banerjee</dc:creator>
  <cp:lastModifiedBy>Anish Banerjee</cp:lastModifiedBy>
  <cp:revision>16</cp:revision>
  <dcterms:created xsi:type="dcterms:W3CDTF">2025-07-01T04:13:16Z</dcterms:created>
  <dcterms:modified xsi:type="dcterms:W3CDTF">2025-07-05T11:41:07Z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0x01010083B3FC9D8425E249B76C7FF49556EB0E</vt:lpwstr>
  </property>
</Properties>
</file>